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77"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1"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18" autoAdjust="0"/>
  </p:normalViewPr>
  <p:slideViewPr>
    <p:cSldViewPr>
      <p:cViewPr varScale="1">
        <p:scale>
          <a:sx n="86" d="100"/>
          <a:sy n="86" d="100"/>
        </p:scale>
        <p:origin x="-4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F9292B-5170-4633-88E0-BF6B039047CF}"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E0E43-14AA-4A79-A4EE-0F534D6EFEF3}" type="slidenum">
              <a:rPr lang="en-US" smtClean="0"/>
              <a:pPr/>
              <a:t>‹#›</a:t>
            </a:fld>
            <a:endParaRPr lang="en-US"/>
          </a:p>
        </p:txBody>
      </p:sp>
    </p:spTree>
    <p:extLst>
      <p:ext uri="{BB962C8B-B14F-4D97-AF65-F5344CB8AC3E}">
        <p14:creationId xmlns:p14="http://schemas.microsoft.com/office/powerpoint/2010/main" xmlns="" val="294306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9292B-5170-4633-88E0-BF6B039047CF}"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E0E43-14AA-4A79-A4EE-0F534D6EFEF3}" type="slidenum">
              <a:rPr lang="en-US" smtClean="0"/>
              <a:pPr/>
              <a:t>‹#›</a:t>
            </a:fld>
            <a:endParaRPr lang="en-US"/>
          </a:p>
        </p:txBody>
      </p:sp>
    </p:spTree>
    <p:extLst>
      <p:ext uri="{BB962C8B-B14F-4D97-AF65-F5344CB8AC3E}">
        <p14:creationId xmlns:p14="http://schemas.microsoft.com/office/powerpoint/2010/main" xmlns="" val="194816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9292B-5170-4633-88E0-BF6B039047CF}"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E0E43-14AA-4A79-A4EE-0F534D6EFEF3}"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64458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9292B-5170-4633-88E0-BF6B039047CF}"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E0E43-14AA-4A79-A4EE-0F534D6EFEF3}" type="slidenum">
              <a:rPr lang="en-US" smtClean="0"/>
              <a:pPr/>
              <a:t>‹#›</a:t>
            </a:fld>
            <a:endParaRPr lang="en-US"/>
          </a:p>
        </p:txBody>
      </p:sp>
    </p:spTree>
    <p:extLst>
      <p:ext uri="{BB962C8B-B14F-4D97-AF65-F5344CB8AC3E}">
        <p14:creationId xmlns:p14="http://schemas.microsoft.com/office/powerpoint/2010/main" xmlns="" val="660314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9292B-5170-4633-88E0-BF6B039047CF}"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E0E43-14AA-4A79-A4EE-0F534D6EFEF3}"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879834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9292B-5170-4633-88E0-BF6B039047CF}"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E0E43-14AA-4A79-A4EE-0F534D6EFEF3}" type="slidenum">
              <a:rPr lang="en-US" smtClean="0"/>
              <a:pPr/>
              <a:t>‹#›</a:t>
            </a:fld>
            <a:endParaRPr lang="en-US"/>
          </a:p>
        </p:txBody>
      </p:sp>
    </p:spTree>
    <p:extLst>
      <p:ext uri="{BB962C8B-B14F-4D97-AF65-F5344CB8AC3E}">
        <p14:creationId xmlns:p14="http://schemas.microsoft.com/office/powerpoint/2010/main" xmlns="" val="2858998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F9292B-5170-4633-88E0-BF6B039047CF}"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E0E43-14AA-4A79-A4EE-0F534D6EFEF3}" type="slidenum">
              <a:rPr lang="en-US" smtClean="0"/>
              <a:pPr/>
              <a:t>‹#›</a:t>
            </a:fld>
            <a:endParaRPr lang="en-US"/>
          </a:p>
        </p:txBody>
      </p:sp>
    </p:spTree>
    <p:extLst>
      <p:ext uri="{BB962C8B-B14F-4D97-AF65-F5344CB8AC3E}">
        <p14:creationId xmlns:p14="http://schemas.microsoft.com/office/powerpoint/2010/main" xmlns="" val="2405549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F9292B-5170-4633-88E0-BF6B039047CF}"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E0E43-14AA-4A79-A4EE-0F534D6EFEF3}" type="slidenum">
              <a:rPr lang="en-US" smtClean="0"/>
              <a:pPr/>
              <a:t>‹#›</a:t>
            </a:fld>
            <a:endParaRPr lang="en-US"/>
          </a:p>
        </p:txBody>
      </p:sp>
    </p:spTree>
    <p:extLst>
      <p:ext uri="{BB962C8B-B14F-4D97-AF65-F5344CB8AC3E}">
        <p14:creationId xmlns:p14="http://schemas.microsoft.com/office/powerpoint/2010/main" xmlns="" val="88697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F9292B-5170-4633-88E0-BF6B039047CF}"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E0E43-14AA-4A79-A4EE-0F534D6EFEF3}" type="slidenum">
              <a:rPr lang="en-US" smtClean="0"/>
              <a:pPr/>
              <a:t>‹#›</a:t>
            </a:fld>
            <a:endParaRPr lang="en-US"/>
          </a:p>
        </p:txBody>
      </p:sp>
    </p:spTree>
    <p:extLst>
      <p:ext uri="{BB962C8B-B14F-4D97-AF65-F5344CB8AC3E}">
        <p14:creationId xmlns:p14="http://schemas.microsoft.com/office/powerpoint/2010/main" xmlns="" val="266034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9292B-5170-4633-88E0-BF6B039047CF}"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E0E43-14AA-4A79-A4EE-0F534D6EFEF3}" type="slidenum">
              <a:rPr lang="en-US" smtClean="0"/>
              <a:pPr/>
              <a:t>‹#›</a:t>
            </a:fld>
            <a:endParaRPr lang="en-US"/>
          </a:p>
        </p:txBody>
      </p:sp>
    </p:spTree>
    <p:extLst>
      <p:ext uri="{BB962C8B-B14F-4D97-AF65-F5344CB8AC3E}">
        <p14:creationId xmlns:p14="http://schemas.microsoft.com/office/powerpoint/2010/main" xmlns="" val="182007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F9292B-5170-4633-88E0-BF6B039047CF}"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E0E43-14AA-4A79-A4EE-0F534D6EFEF3}" type="slidenum">
              <a:rPr lang="en-US" smtClean="0"/>
              <a:pPr/>
              <a:t>‹#›</a:t>
            </a:fld>
            <a:endParaRPr lang="en-US"/>
          </a:p>
        </p:txBody>
      </p:sp>
    </p:spTree>
    <p:extLst>
      <p:ext uri="{BB962C8B-B14F-4D97-AF65-F5344CB8AC3E}">
        <p14:creationId xmlns:p14="http://schemas.microsoft.com/office/powerpoint/2010/main" xmlns="" val="27578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F9292B-5170-4633-88E0-BF6B039047CF}" type="datetimeFigureOut">
              <a:rPr lang="en-US" smtClean="0"/>
              <a:pPr/>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CE0E43-14AA-4A79-A4EE-0F534D6EFEF3}" type="slidenum">
              <a:rPr lang="en-US" smtClean="0"/>
              <a:pPr/>
              <a:t>‹#›</a:t>
            </a:fld>
            <a:endParaRPr lang="en-US"/>
          </a:p>
        </p:txBody>
      </p:sp>
    </p:spTree>
    <p:extLst>
      <p:ext uri="{BB962C8B-B14F-4D97-AF65-F5344CB8AC3E}">
        <p14:creationId xmlns:p14="http://schemas.microsoft.com/office/powerpoint/2010/main" xmlns="" val="53272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F9292B-5170-4633-88E0-BF6B039047CF}"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CE0E43-14AA-4A79-A4EE-0F534D6EFEF3}" type="slidenum">
              <a:rPr lang="en-US" smtClean="0"/>
              <a:pPr/>
              <a:t>‹#›</a:t>
            </a:fld>
            <a:endParaRPr lang="en-US"/>
          </a:p>
        </p:txBody>
      </p:sp>
    </p:spTree>
    <p:extLst>
      <p:ext uri="{BB962C8B-B14F-4D97-AF65-F5344CB8AC3E}">
        <p14:creationId xmlns:p14="http://schemas.microsoft.com/office/powerpoint/2010/main" xmlns="" val="160982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9292B-5170-4633-88E0-BF6B039047CF}" type="datetimeFigureOut">
              <a:rPr lang="en-US" smtClean="0"/>
              <a:pPr/>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CE0E43-14AA-4A79-A4EE-0F534D6EFEF3}" type="slidenum">
              <a:rPr lang="en-US" smtClean="0"/>
              <a:pPr/>
              <a:t>‹#›</a:t>
            </a:fld>
            <a:endParaRPr lang="en-US"/>
          </a:p>
        </p:txBody>
      </p:sp>
    </p:spTree>
    <p:extLst>
      <p:ext uri="{BB962C8B-B14F-4D97-AF65-F5344CB8AC3E}">
        <p14:creationId xmlns:p14="http://schemas.microsoft.com/office/powerpoint/2010/main" xmlns="" val="253365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292B-5170-4633-88E0-BF6B039047CF}"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E0E43-14AA-4A79-A4EE-0F534D6EFEF3}" type="slidenum">
              <a:rPr lang="en-US" smtClean="0"/>
              <a:pPr/>
              <a:t>‹#›</a:t>
            </a:fld>
            <a:endParaRPr lang="en-US"/>
          </a:p>
        </p:txBody>
      </p:sp>
    </p:spTree>
    <p:extLst>
      <p:ext uri="{BB962C8B-B14F-4D97-AF65-F5344CB8AC3E}">
        <p14:creationId xmlns:p14="http://schemas.microsoft.com/office/powerpoint/2010/main" xmlns="" val="259270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9292B-5170-4633-88E0-BF6B039047CF}"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E0E43-14AA-4A79-A4EE-0F534D6EFEF3}" type="slidenum">
              <a:rPr lang="en-US" smtClean="0"/>
              <a:pPr/>
              <a:t>‹#›</a:t>
            </a:fld>
            <a:endParaRPr lang="en-US"/>
          </a:p>
        </p:txBody>
      </p:sp>
    </p:spTree>
    <p:extLst>
      <p:ext uri="{BB962C8B-B14F-4D97-AF65-F5344CB8AC3E}">
        <p14:creationId xmlns:p14="http://schemas.microsoft.com/office/powerpoint/2010/main" xmlns="" val="268129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F9292B-5170-4633-88E0-BF6B039047CF}" type="datetimeFigureOut">
              <a:rPr lang="en-US" smtClean="0"/>
              <a:pPr/>
              <a:t>1/24/2017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ECE0E43-14AA-4A79-A4EE-0F534D6EFEF3}" type="slidenum">
              <a:rPr lang="en-US" smtClean="0"/>
              <a:pPr/>
              <a:t>‹#›</a:t>
            </a:fld>
            <a:endParaRPr lang="en-US"/>
          </a:p>
        </p:txBody>
      </p:sp>
    </p:spTree>
    <p:extLst>
      <p:ext uri="{BB962C8B-B14F-4D97-AF65-F5344CB8AC3E}">
        <p14:creationId xmlns:p14="http://schemas.microsoft.com/office/powerpoint/2010/main" xmlns="" val="29734888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smeshopping.com/" TargetMode="External"/><Relationship Id="rId1" Type="http://schemas.openxmlformats.org/officeDocument/2006/relationships/slideLayout" Target="../slideLayouts/slideLayout2.xml"/><Relationship Id="rId6" Type="http://schemas.openxmlformats.org/officeDocument/2006/relationships/hyperlink" Target="http://www.msmemart.com/"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038600"/>
            <a:ext cx="7406640" cy="2362200"/>
          </a:xfrm>
        </p:spPr>
        <p:txBody>
          <a:bodyPr>
            <a:normAutofit fontScale="85000" lnSpcReduction="20000"/>
          </a:bodyPr>
          <a:lstStyle/>
          <a:p>
            <a:pPr algn="ctr"/>
            <a:r>
              <a:rPr lang="en-US" sz="3200" b="1" dirty="0" smtClean="0">
                <a:solidFill>
                  <a:schemeClr val="tx1"/>
                </a:solidFill>
              </a:rPr>
              <a:t>BRANCH OFFICE : BANGALORE</a:t>
            </a:r>
          </a:p>
          <a:p>
            <a:pPr algn="ctr"/>
            <a:endParaRPr lang="en-US" dirty="0" smtClean="0"/>
          </a:p>
          <a:p>
            <a:pPr algn="ctr"/>
            <a:r>
              <a:rPr lang="en-US" sz="6600" b="1" dirty="0" smtClean="0">
                <a:solidFill>
                  <a:srgbClr val="0070C0"/>
                </a:solidFill>
              </a:rPr>
              <a:t>WELCOMES ALL THE  PARTICIPANTS</a:t>
            </a:r>
            <a:endParaRPr lang="en-US" sz="6600" b="1" dirty="0">
              <a:solidFill>
                <a:srgbClr val="0070C0"/>
              </a:solidFill>
            </a:endParaRPr>
          </a:p>
        </p:txBody>
      </p:sp>
      <p:pic>
        <p:nvPicPr>
          <p:cNvPr id="5" name="Picture 4" descr="NSIC High resolution Jpeg.JPG"/>
          <p:cNvPicPr>
            <a:picLocks noChangeAspect="1"/>
          </p:cNvPicPr>
          <p:nvPr/>
        </p:nvPicPr>
        <p:blipFill>
          <a:blip r:embed="rId2" cstate="print"/>
          <a:stretch>
            <a:fillRect/>
          </a:stretch>
        </p:blipFill>
        <p:spPr>
          <a:xfrm>
            <a:off x="2895600" y="-53037"/>
            <a:ext cx="3733800" cy="3786837"/>
          </a:xfrm>
          <a:prstGeom prst="rect">
            <a:avLst/>
          </a:prstGeom>
        </p:spPr>
      </p:pic>
      <p:pic>
        <p:nvPicPr>
          <p:cNvPr id="6" name="Picture 5" descr="NSIC logo without GOI.jpg"/>
          <p:cNvPicPr>
            <a:picLocks noChangeAspect="1"/>
          </p:cNvPicPr>
          <p:nvPr/>
        </p:nvPicPr>
        <p:blipFill>
          <a:blip r:embed="rId3" cstate="print"/>
          <a:stretch>
            <a:fillRect/>
          </a:stretch>
        </p:blipFill>
        <p:spPr>
          <a:xfrm>
            <a:off x="8110593" y="0"/>
            <a:ext cx="1033407" cy="7572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SIC logo without GOI.jpg"/>
          <p:cNvPicPr>
            <a:picLocks noChangeAspect="1"/>
          </p:cNvPicPr>
          <p:nvPr/>
        </p:nvPicPr>
        <p:blipFill>
          <a:blip r:embed="rId2" cstate="print"/>
          <a:stretch>
            <a:fillRect/>
          </a:stretch>
        </p:blipFill>
        <p:spPr>
          <a:xfrm>
            <a:off x="8110593" y="0"/>
            <a:ext cx="1033407" cy="757238"/>
          </a:xfrm>
          <a:prstGeom prst="rect">
            <a:avLst/>
          </a:prstGeom>
        </p:spPr>
      </p:pic>
      <p:sp>
        <p:nvSpPr>
          <p:cNvPr id="5" name="Rectangle 4"/>
          <p:cNvSpPr/>
          <p:nvPr/>
        </p:nvSpPr>
        <p:spPr>
          <a:xfrm>
            <a:off x="1524000" y="762000"/>
            <a:ext cx="6934200" cy="584775"/>
          </a:xfrm>
          <a:prstGeom prst="rect">
            <a:avLst/>
          </a:prstGeom>
        </p:spPr>
        <p:txBody>
          <a:bodyPr wrap="square">
            <a:spAutoFit/>
          </a:bodyPr>
          <a:lstStyle/>
          <a:p>
            <a:pPr algn="ctr"/>
            <a:r>
              <a:rPr lang="en-US" sz="3200" b="1" dirty="0" smtClean="0">
                <a:solidFill>
                  <a:srgbClr val="FF0000"/>
                </a:solidFill>
                <a:latin typeface="Arial" pitchFamily="34" charset="0"/>
              </a:rPr>
              <a:t>RAW MATERIAL DISTRIBUTION</a:t>
            </a:r>
            <a:endParaRPr lang="en-US" sz="3200" dirty="0">
              <a:solidFill>
                <a:srgbClr val="FF0000"/>
              </a:solidFill>
            </a:endParaRPr>
          </a:p>
        </p:txBody>
      </p:sp>
      <p:sp>
        <p:nvSpPr>
          <p:cNvPr id="6" name="Rectangle 2"/>
          <p:cNvSpPr>
            <a:spLocks noGrp="1" noChangeArrowheads="1"/>
          </p:cNvSpPr>
          <p:nvPr>
            <p:ph idx="1"/>
          </p:nvPr>
        </p:nvSpPr>
        <p:spPr>
          <a:xfrm>
            <a:off x="1066800" y="1371600"/>
            <a:ext cx="7620000" cy="1371600"/>
          </a:xfrm>
        </p:spPr>
        <p:txBody>
          <a:bodyPr>
            <a:normAutofit/>
          </a:bodyPr>
          <a:lstStyle/>
          <a:p>
            <a:pPr marL="990600" lvl="1" indent="-533400" algn="just" eaLnBrk="1" hangingPunct="1">
              <a:lnSpc>
                <a:spcPct val="80000"/>
              </a:lnSpc>
              <a:buNone/>
            </a:pPr>
            <a:r>
              <a:rPr lang="en-US" sz="2400" b="1" dirty="0" smtClean="0">
                <a:latin typeface="Arial" pitchFamily="34" charset="0"/>
              </a:rPr>
              <a:t>	NSIC distributes basic raw materials for MSMEs at basic production price and passes on discounts and rebates to MSMEs procuring raw material.</a:t>
            </a:r>
          </a:p>
        </p:txBody>
      </p:sp>
      <p:sp>
        <p:nvSpPr>
          <p:cNvPr id="7" name="Rectangle 2"/>
          <p:cNvSpPr txBox="1">
            <a:spLocks noChangeArrowheads="1"/>
          </p:cNvSpPr>
          <p:nvPr/>
        </p:nvSpPr>
        <p:spPr>
          <a:xfrm>
            <a:off x="990600" y="2590800"/>
            <a:ext cx="7620000" cy="3200400"/>
          </a:xfrm>
          <a:prstGeom prst="rect">
            <a:avLst/>
          </a:prstGeom>
        </p:spPr>
        <p:txBody>
          <a:bodyPr>
            <a:normAutofit lnSpcReduction="10000"/>
          </a:bodyPr>
          <a:lstStyle/>
          <a:p>
            <a:pPr marL="990600" marR="0" lvl="1" indent="-533400" algn="just" defTabSz="914400" rtl="0" eaLnBrk="1" fontAlgn="auto" latinLnBrk="0" hangingPunct="1">
              <a:lnSpc>
                <a:spcPct val="80000"/>
              </a:lnSpc>
              <a:spcBef>
                <a:spcPts val="550"/>
              </a:spcBef>
              <a:spcAft>
                <a:spcPts val="0"/>
              </a:spcAft>
              <a:buClr>
                <a:schemeClr val="accent1"/>
              </a:buClr>
              <a:buSzTx/>
              <a:buFontTx/>
              <a:buNone/>
              <a:tabLst/>
              <a:defRPr/>
            </a:pPr>
            <a:endParaRPr kumimoji="0" lang="en-US" sz="2800" b="0" i="0" u="sng" strike="noStrike" kern="1200" cap="none" spc="0" normalizeH="0" baseline="0" noProof="0" dirty="0" smtClean="0">
              <a:ln>
                <a:noFill/>
              </a:ln>
              <a:solidFill>
                <a:schemeClr val="tx1"/>
              </a:solidFill>
              <a:effectLst/>
              <a:uLnTx/>
              <a:uFillTx/>
              <a:latin typeface="Arial" pitchFamily="34" charset="0"/>
              <a:ea typeface="+mn-ea"/>
              <a:cs typeface="+mn-cs"/>
            </a:endParaRPr>
          </a:p>
          <a:p>
            <a:pPr marL="990600" marR="0" lvl="1" indent="-533400" algn="just" defTabSz="914400" rtl="0" eaLnBrk="1" fontAlgn="auto" latinLnBrk="0" hangingPunct="1">
              <a:lnSpc>
                <a:spcPct val="80000"/>
              </a:lnSpc>
              <a:spcBef>
                <a:spcPts val="550"/>
              </a:spcBef>
              <a:spcAft>
                <a:spcPts val="0"/>
              </a:spcAft>
              <a:buClr>
                <a:schemeClr val="accent1"/>
              </a:buClr>
              <a:buSzTx/>
              <a:buFont typeface="Verdana"/>
              <a:buNone/>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n-ea"/>
                <a:cs typeface="+mn-cs"/>
              </a:rPr>
              <a:t>	</a:t>
            </a:r>
            <a:r>
              <a:rPr kumimoji="0" lang="en-US" sz="2600" b="1" i="0" u="none" strike="noStrike" kern="1200" cap="none" spc="0" normalizeH="0" baseline="0" noProof="0" dirty="0" smtClean="0">
                <a:ln>
                  <a:noFill/>
                </a:ln>
                <a:solidFill>
                  <a:srgbClr val="7030A0"/>
                </a:solidFill>
                <a:effectLst/>
                <a:uLnTx/>
                <a:uFillTx/>
                <a:latin typeface="Arial" pitchFamily="34" charset="0"/>
                <a:ea typeface="+mn-ea"/>
                <a:cs typeface="+mn-cs"/>
              </a:rPr>
              <a:t>NSIC </a:t>
            </a:r>
            <a:r>
              <a:rPr lang="en-US" sz="2600" b="1" noProof="0" dirty="0" smtClean="0">
                <a:solidFill>
                  <a:srgbClr val="7030A0"/>
                </a:solidFill>
                <a:latin typeface="Arial" pitchFamily="34" charset="0"/>
              </a:rPr>
              <a:t>distributes the following raw material:</a:t>
            </a:r>
          </a:p>
          <a:p>
            <a:pPr marL="990600" marR="0" lvl="1" indent="-533400" algn="just" defTabSz="914400" rtl="0" eaLnBrk="1" fontAlgn="auto" latinLnBrk="0" hangingPunct="1">
              <a:lnSpc>
                <a:spcPct val="80000"/>
              </a:lnSpc>
              <a:spcBef>
                <a:spcPts val="550"/>
              </a:spcBef>
              <a:spcAft>
                <a:spcPts val="0"/>
              </a:spcAft>
              <a:buClr>
                <a:schemeClr val="accent1"/>
              </a:buClr>
              <a:buSzTx/>
              <a:buFont typeface="+mj-lt"/>
              <a:buAutoNum type="arabicPeriod"/>
              <a:tabLst/>
              <a:defRPr/>
            </a:pPr>
            <a:r>
              <a:rPr kumimoji="0" lang="en-US" sz="2400" b="1" i="1" u="none" strike="noStrike" kern="1200" cap="none" spc="0" normalizeH="0" baseline="0" dirty="0" smtClean="0">
                <a:ln>
                  <a:noFill/>
                </a:ln>
                <a:solidFill>
                  <a:schemeClr val="tx1"/>
                </a:solidFill>
                <a:effectLst/>
                <a:uLnTx/>
                <a:uFillTx/>
                <a:latin typeface="Arial" pitchFamily="34" charset="0"/>
                <a:ea typeface="+mn-ea"/>
                <a:cs typeface="+mn-cs"/>
              </a:rPr>
              <a:t>Iron</a:t>
            </a:r>
            <a:r>
              <a:rPr kumimoji="0" lang="en-US" sz="2400" b="1" i="1" u="none" strike="noStrike" kern="1200" cap="none" spc="0" normalizeH="0" dirty="0" smtClean="0">
                <a:ln>
                  <a:noFill/>
                </a:ln>
                <a:solidFill>
                  <a:schemeClr val="tx1"/>
                </a:solidFill>
                <a:effectLst/>
                <a:uLnTx/>
                <a:uFillTx/>
                <a:latin typeface="Arial" pitchFamily="34" charset="0"/>
                <a:ea typeface="+mn-ea"/>
                <a:cs typeface="+mn-cs"/>
              </a:rPr>
              <a:t> &amp; Steel: RINL, JSW, SAIL</a:t>
            </a:r>
          </a:p>
          <a:p>
            <a:pPr marL="990600" marR="0" lvl="1" indent="-533400" algn="just" defTabSz="914400" rtl="0" eaLnBrk="1" fontAlgn="auto" latinLnBrk="0" hangingPunct="1">
              <a:lnSpc>
                <a:spcPct val="80000"/>
              </a:lnSpc>
              <a:spcBef>
                <a:spcPts val="550"/>
              </a:spcBef>
              <a:spcAft>
                <a:spcPts val="0"/>
              </a:spcAft>
              <a:buClr>
                <a:schemeClr val="accent1"/>
              </a:buClr>
              <a:buSzTx/>
              <a:buFont typeface="+mj-lt"/>
              <a:buAutoNum type="arabicPeriod"/>
              <a:tabLst/>
              <a:defRPr/>
            </a:pPr>
            <a:r>
              <a:rPr lang="en-US" sz="2400" b="1" i="1" baseline="0" noProof="0" dirty="0" smtClean="0">
                <a:latin typeface="Arial" pitchFamily="34" charset="0"/>
              </a:rPr>
              <a:t>Aluminium:</a:t>
            </a:r>
            <a:r>
              <a:rPr lang="en-US" sz="2400" b="1" i="1" noProof="0" dirty="0" smtClean="0">
                <a:latin typeface="Arial" pitchFamily="34" charset="0"/>
              </a:rPr>
              <a:t> NALCO, BALCO</a:t>
            </a:r>
          </a:p>
          <a:p>
            <a:pPr marL="990600" marR="0" lvl="1" indent="-533400" algn="just" defTabSz="914400" rtl="0" eaLnBrk="1" fontAlgn="auto" latinLnBrk="0" hangingPunct="1">
              <a:lnSpc>
                <a:spcPct val="80000"/>
              </a:lnSpc>
              <a:spcBef>
                <a:spcPts val="550"/>
              </a:spcBef>
              <a:spcAft>
                <a:spcPts val="0"/>
              </a:spcAft>
              <a:buClr>
                <a:schemeClr val="accent1"/>
              </a:buClr>
              <a:buSzTx/>
              <a:buFont typeface="+mj-lt"/>
              <a:buAutoNum type="arabicPeriod"/>
              <a:tabLst/>
              <a:defRPr/>
            </a:pPr>
            <a:r>
              <a:rPr kumimoji="0" lang="en-US" sz="2400" b="1" i="1" u="none" strike="noStrike" kern="1200" cap="none" spc="0" normalizeH="0" baseline="0" dirty="0" smtClean="0">
                <a:ln>
                  <a:noFill/>
                </a:ln>
                <a:solidFill>
                  <a:schemeClr val="tx1"/>
                </a:solidFill>
                <a:effectLst/>
                <a:uLnTx/>
                <a:uFillTx/>
                <a:latin typeface="Arial" pitchFamily="34" charset="0"/>
                <a:ea typeface="+mn-ea"/>
                <a:cs typeface="+mn-cs"/>
              </a:rPr>
              <a:t>Zinc:</a:t>
            </a:r>
            <a:r>
              <a:rPr kumimoji="0" lang="en-US" sz="2400" b="1" i="1" u="none" strike="noStrike" kern="1200" cap="none" spc="0" normalizeH="0" dirty="0" smtClean="0">
                <a:ln>
                  <a:noFill/>
                </a:ln>
                <a:solidFill>
                  <a:schemeClr val="tx1"/>
                </a:solidFill>
                <a:effectLst/>
                <a:uLnTx/>
                <a:uFillTx/>
                <a:latin typeface="Arial" pitchFamily="34" charset="0"/>
                <a:ea typeface="+mn-ea"/>
                <a:cs typeface="+mn-cs"/>
              </a:rPr>
              <a:t> Hindustan Zinc Limited</a:t>
            </a:r>
          </a:p>
          <a:p>
            <a:pPr marL="990600" marR="0" lvl="1" indent="-533400" algn="just" defTabSz="914400" rtl="0" eaLnBrk="1" fontAlgn="auto" latinLnBrk="0" hangingPunct="1">
              <a:lnSpc>
                <a:spcPct val="80000"/>
              </a:lnSpc>
              <a:spcBef>
                <a:spcPts val="550"/>
              </a:spcBef>
              <a:spcAft>
                <a:spcPts val="0"/>
              </a:spcAft>
              <a:buClr>
                <a:schemeClr val="accent1"/>
              </a:buClr>
              <a:buSzTx/>
              <a:buFont typeface="+mj-lt"/>
              <a:buAutoNum type="arabicPeriod"/>
              <a:tabLst/>
              <a:defRPr/>
            </a:pPr>
            <a:r>
              <a:rPr lang="en-US" sz="2400" b="1" i="1" baseline="0" noProof="0" dirty="0" smtClean="0">
                <a:latin typeface="Arial" pitchFamily="34" charset="0"/>
              </a:rPr>
              <a:t>Copper:</a:t>
            </a:r>
            <a:r>
              <a:rPr lang="en-US" sz="2400" b="1" i="1" noProof="0" dirty="0" smtClean="0">
                <a:latin typeface="Arial" pitchFamily="34" charset="0"/>
              </a:rPr>
              <a:t> Hindustan Copper Limited, </a:t>
            </a:r>
            <a:r>
              <a:rPr lang="en-US" sz="2400" b="1" i="1" noProof="0" dirty="0" err="1" smtClean="0">
                <a:latin typeface="Arial" pitchFamily="34" charset="0"/>
              </a:rPr>
              <a:t>Sterlite</a:t>
            </a:r>
            <a:r>
              <a:rPr lang="en-US" sz="2400" b="1" i="1" noProof="0" dirty="0" smtClean="0">
                <a:latin typeface="Arial" pitchFamily="34" charset="0"/>
              </a:rPr>
              <a:t> Copper Ltd.</a:t>
            </a:r>
          </a:p>
          <a:p>
            <a:pPr marL="990600" marR="0" lvl="1" indent="-533400" algn="just" defTabSz="914400" rtl="0" eaLnBrk="1" fontAlgn="auto" latinLnBrk="0" hangingPunct="1">
              <a:lnSpc>
                <a:spcPct val="80000"/>
              </a:lnSpc>
              <a:spcBef>
                <a:spcPts val="550"/>
              </a:spcBef>
              <a:spcAft>
                <a:spcPts val="0"/>
              </a:spcAft>
              <a:buClr>
                <a:schemeClr val="accent1"/>
              </a:buClr>
              <a:buSzTx/>
              <a:buFont typeface="+mj-lt"/>
              <a:buAutoNum type="arabicPeriod"/>
              <a:tabLst/>
              <a:defRPr/>
            </a:pPr>
            <a:r>
              <a:rPr kumimoji="0" lang="en-US" sz="2400" b="1" i="1" u="none" strike="noStrike" kern="1200" cap="none" spc="0" normalizeH="0" baseline="0" dirty="0" smtClean="0">
                <a:ln>
                  <a:noFill/>
                </a:ln>
                <a:solidFill>
                  <a:schemeClr val="tx1"/>
                </a:solidFill>
                <a:effectLst/>
                <a:uLnTx/>
                <a:uFillTx/>
                <a:latin typeface="Arial" pitchFamily="34" charset="0"/>
                <a:ea typeface="+mn-ea"/>
                <a:cs typeface="+mn-cs"/>
              </a:rPr>
              <a:t>Wax:</a:t>
            </a:r>
            <a:r>
              <a:rPr kumimoji="0" lang="en-US" sz="2400" b="1" i="1" u="none" strike="noStrike" kern="1200" cap="none" spc="0" normalizeH="0" dirty="0" smtClean="0">
                <a:ln>
                  <a:noFill/>
                </a:ln>
                <a:solidFill>
                  <a:schemeClr val="tx1"/>
                </a:solidFill>
                <a:effectLst/>
                <a:uLnTx/>
                <a:uFillTx/>
                <a:latin typeface="Arial" pitchFamily="34" charset="0"/>
                <a:ea typeface="+mn-ea"/>
                <a:cs typeface="+mn-cs"/>
              </a:rPr>
              <a:t> CPCL, IOCL</a:t>
            </a:r>
            <a:endParaRPr kumimoji="0" lang="en-US" sz="2400" b="1" i="1"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pic>
        <p:nvPicPr>
          <p:cNvPr id="8" name="Picture 7" descr="aluminium-ingots-FP-179439.jpg"/>
          <p:cNvPicPr>
            <a:picLocks noChangeAspect="1"/>
          </p:cNvPicPr>
          <p:nvPr/>
        </p:nvPicPr>
        <p:blipFill>
          <a:blip r:embed="rId3" cstate="print"/>
          <a:stretch>
            <a:fillRect/>
          </a:stretch>
        </p:blipFill>
        <p:spPr>
          <a:xfrm>
            <a:off x="7239000" y="5410200"/>
            <a:ext cx="1676400" cy="1257300"/>
          </a:xfrm>
          <a:prstGeom prst="rect">
            <a:avLst/>
          </a:prstGeom>
        </p:spPr>
      </p:pic>
      <p:pic>
        <p:nvPicPr>
          <p:cNvPr id="9" name="Picture 8" descr="aluminium-wire-rods-1008003.jpg"/>
          <p:cNvPicPr>
            <a:picLocks noChangeAspect="1"/>
          </p:cNvPicPr>
          <p:nvPr/>
        </p:nvPicPr>
        <p:blipFill>
          <a:blip r:embed="rId4" cstate="print"/>
          <a:stretch>
            <a:fillRect/>
          </a:stretch>
        </p:blipFill>
        <p:spPr>
          <a:xfrm>
            <a:off x="2438400" y="5486399"/>
            <a:ext cx="1447800" cy="1277471"/>
          </a:xfrm>
          <a:prstGeom prst="rect">
            <a:avLst/>
          </a:prstGeom>
        </p:spPr>
      </p:pic>
      <p:pic>
        <p:nvPicPr>
          <p:cNvPr id="10" name="Picture 9" descr="Stainless-Steel-Rounds.jpg"/>
          <p:cNvPicPr>
            <a:picLocks noChangeAspect="1"/>
          </p:cNvPicPr>
          <p:nvPr/>
        </p:nvPicPr>
        <p:blipFill>
          <a:blip r:embed="rId5" cstate="print"/>
          <a:stretch>
            <a:fillRect/>
          </a:stretch>
        </p:blipFill>
        <p:spPr>
          <a:xfrm>
            <a:off x="228600" y="5486400"/>
            <a:ext cx="1447800" cy="1371600"/>
          </a:xfrm>
          <a:prstGeom prst="rect">
            <a:avLst/>
          </a:prstGeom>
        </p:spPr>
      </p:pic>
      <p:pic>
        <p:nvPicPr>
          <p:cNvPr id="18434" name="Picture 2" descr="http://www.dlsmd.com/UpLoadFile/2012022909513773499.jpg"/>
          <p:cNvPicPr>
            <a:picLocks noChangeAspect="1" noChangeArrowheads="1"/>
          </p:cNvPicPr>
          <p:nvPr/>
        </p:nvPicPr>
        <p:blipFill>
          <a:blip r:embed="rId6" cstate="print"/>
          <a:srcRect/>
          <a:stretch>
            <a:fillRect/>
          </a:stretch>
        </p:blipFill>
        <p:spPr bwMode="auto">
          <a:xfrm>
            <a:off x="4724400" y="5543550"/>
            <a:ext cx="1752600" cy="13144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SIC logo without GOI.jpg"/>
          <p:cNvPicPr>
            <a:picLocks noChangeAspect="1"/>
          </p:cNvPicPr>
          <p:nvPr/>
        </p:nvPicPr>
        <p:blipFill>
          <a:blip r:embed="rId2" cstate="print"/>
          <a:stretch>
            <a:fillRect/>
          </a:stretch>
        </p:blipFill>
        <p:spPr>
          <a:xfrm>
            <a:off x="8110593" y="0"/>
            <a:ext cx="1033407" cy="757238"/>
          </a:xfrm>
          <a:prstGeom prst="rect">
            <a:avLst/>
          </a:prstGeom>
        </p:spPr>
      </p:pic>
      <p:sp>
        <p:nvSpPr>
          <p:cNvPr id="5" name="Rectangle 2"/>
          <p:cNvSpPr>
            <a:spLocks noGrp="1" noChangeArrowheads="1"/>
          </p:cNvSpPr>
          <p:nvPr>
            <p:ph type="title"/>
          </p:nvPr>
        </p:nvSpPr>
        <p:spPr>
          <a:xfrm>
            <a:off x="1066800" y="609600"/>
            <a:ext cx="8404225" cy="609600"/>
          </a:xfrm>
        </p:spPr>
        <p:txBody>
          <a:bodyPr>
            <a:normAutofit fontScale="90000"/>
          </a:bodyPr>
          <a:lstStyle/>
          <a:p>
            <a:pPr marL="838200" indent="-838200" algn="ctr" eaLnBrk="1" hangingPunct="1"/>
            <a:r>
              <a:rPr lang="en-US" sz="3600" b="1" dirty="0" smtClean="0">
                <a:solidFill>
                  <a:srgbClr val="FF0000"/>
                </a:solidFill>
              </a:rPr>
              <a:t>RAW MATERIAL ASSISTANCE</a:t>
            </a:r>
            <a:endParaRPr lang="en-US" sz="3600" b="1" dirty="0" smtClean="0">
              <a:solidFill>
                <a:srgbClr val="FF0000"/>
              </a:solidFill>
              <a:latin typeface="Arial" pitchFamily="34" charset="0"/>
            </a:endParaRPr>
          </a:p>
        </p:txBody>
      </p:sp>
      <p:sp>
        <p:nvSpPr>
          <p:cNvPr id="6" name="Text Placeholder 2"/>
          <p:cNvSpPr txBox="1">
            <a:spLocks/>
          </p:cNvSpPr>
          <p:nvPr/>
        </p:nvSpPr>
        <p:spPr bwMode="auto">
          <a:xfrm>
            <a:off x="1066800" y="1524000"/>
            <a:ext cx="8077200" cy="53340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
                <a:schemeClr val="tx2"/>
              </a:buClr>
              <a:buSzPct val="90000"/>
              <a:buFont typeface="Symbol" pitchFamily="18" charset="2"/>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Financial assistance against Bank Guarantee for procurement of any raw material on </a:t>
            </a:r>
            <a:r>
              <a:rPr kumimoji="0" lang="en-US" sz="2000" b="1" i="0" u="sng" strike="noStrike" kern="0" cap="none" spc="0" normalizeH="0" baseline="0" noProof="0" dirty="0" smtClean="0">
                <a:ln>
                  <a:noFill/>
                </a:ln>
                <a:solidFill>
                  <a:schemeClr val="tx2">
                    <a:lumMod val="60000"/>
                    <a:lumOff val="40000"/>
                  </a:schemeClr>
                </a:solidFill>
                <a:effectLst/>
                <a:uLnTx/>
                <a:uFillTx/>
                <a:latin typeface="Arial" pitchFamily="34" charset="0"/>
                <a:ea typeface="+mn-ea"/>
                <a:cs typeface="Arial" pitchFamily="34" charset="0"/>
              </a:rPr>
              <a:t>credit up to 90 days</a:t>
            </a:r>
            <a:r>
              <a:rPr kumimoji="0" lang="en-U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from any supplier, indigenous or imported.</a:t>
            </a:r>
          </a:p>
          <a:p>
            <a:pPr marL="342900" marR="0" lvl="0" indent="-342900" algn="just" defTabSz="914400" rtl="0" eaLnBrk="0" fontAlgn="base" latinLnBrk="0" hangingPunct="0">
              <a:lnSpc>
                <a:spcPct val="100000"/>
              </a:lnSpc>
              <a:spcBef>
                <a:spcPct val="20000"/>
              </a:spcBef>
              <a:spcAft>
                <a:spcPct val="0"/>
              </a:spcAft>
              <a:buClr>
                <a:schemeClr val="tx2"/>
              </a:buClr>
              <a:buSzPct val="90000"/>
              <a:buFont typeface="Symbol" pitchFamily="18" charset="2"/>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Bulk purchase of </a:t>
            </a:r>
            <a:r>
              <a:rPr kumimoji="0" lang="en-US" sz="2000" b="0" i="1"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basic raw materials</a:t>
            </a:r>
            <a:r>
              <a:rPr kumimoji="0" lang="en-U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like Aluminum from NALCO &amp; BALCO, Copper from HCL, STERLITE, Zinc from HZL, Paraffin Wax from CPCL, Steel from SAIL, RINL, JSW, ESSAR at very competitive rates under </a:t>
            </a:r>
            <a:r>
              <a:rPr lang="en-US" sz="2000" kern="0" smtClean="0">
                <a:latin typeface="Arial" pitchFamily="34" charset="0"/>
                <a:cs typeface="Arial" pitchFamily="34" charset="0"/>
              </a:rPr>
              <a:t>the </a:t>
            </a:r>
            <a:r>
              <a:rPr kumimoji="0" lang="en-US" sz="2000" b="0" i="0" u="none" strike="noStrike" kern="0" cap="none" spc="0" normalizeH="0" baseline="0" noProof="0" smtClean="0">
                <a:ln>
                  <a:noFill/>
                </a:ln>
                <a:solidFill>
                  <a:schemeClr val="tx1"/>
                </a:solidFill>
                <a:effectLst/>
                <a:uLnTx/>
                <a:uFillTx/>
                <a:latin typeface="Arial" pitchFamily="34" charset="0"/>
                <a:ea typeface="+mn-ea"/>
                <a:cs typeface="Arial" pitchFamily="34" charset="0"/>
              </a:rPr>
              <a:t>allocation </a:t>
            </a:r>
            <a:r>
              <a:rPr kumimoji="0" lang="en-U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from the Ministry.</a:t>
            </a:r>
          </a:p>
          <a:p>
            <a:pPr marL="342900" marR="0" lvl="0" indent="-342900" algn="just" defTabSz="914400" rtl="0" eaLnBrk="0" fontAlgn="base" latinLnBrk="0" hangingPunct="0">
              <a:lnSpc>
                <a:spcPct val="100000"/>
              </a:lnSpc>
              <a:spcBef>
                <a:spcPct val="20000"/>
              </a:spcBef>
              <a:spcAft>
                <a:spcPct val="0"/>
              </a:spcAft>
              <a:buClr>
                <a:schemeClr val="tx2"/>
              </a:buClr>
              <a:buSzPct val="90000"/>
              <a:buFont typeface="Symbol" pitchFamily="18" charset="2"/>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NSIC makes 100% immediate payment to the suppliers irrespective of its location, on the basis of invoice/ proforma supplied by the MSMEs units. The MSME unit can purchase any raw material from any supplier from anywhere in the globe.</a:t>
            </a:r>
          </a:p>
          <a:p>
            <a:pPr marL="342900" marR="0" lvl="0" indent="-342900" algn="just" defTabSz="914400" rtl="0" eaLnBrk="0" fontAlgn="base" latinLnBrk="0" hangingPunct="0">
              <a:lnSpc>
                <a:spcPct val="100000"/>
              </a:lnSpc>
              <a:spcBef>
                <a:spcPct val="20000"/>
              </a:spcBef>
              <a:spcAft>
                <a:spcPct val="0"/>
              </a:spcAft>
              <a:buClr>
                <a:schemeClr val="tx2"/>
              </a:buClr>
              <a:buSzPct val="90000"/>
              <a:buFont typeface="Symbol" pitchFamily="18" charset="2"/>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Scope for utilizing non fund based limits like Bank Guarantee from any bank and convert it into fund based limits.</a:t>
            </a:r>
          </a:p>
          <a:p>
            <a:pPr marL="342900" marR="0" lvl="0" indent="-342900" algn="just" defTabSz="914400" rtl="0" eaLnBrk="0" fontAlgn="base" latinLnBrk="0" hangingPunct="0">
              <a:lnSpc>
                <a:spcPct val="100000"/>
              </a:lnSpc>
              <a:spcBef>
                <a:spcPct val="20000"/>
              </a:spcBef>
              <a:spcAft>
                <a:spcPct val="0"/>
              </a:spcAft>
              <a:buClr>
                <a:schemeClr val="tx2"/>
              </a:buClr>
              <a:buSzPct val="90000"/>
              <a:buFont typeface="Symbol" pitchFamily="18" charset="2"/>
              <a:buChar char="¨"/>
              <a:tabLst/>
              <a:defRPr/>
            </a:pPr>
            <a:endParaRPr kumimoji="0" lang="en-U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tx2"/>
              </a:buClr>
              <a:buSzPct val="90000"/>
              <a:buFont typeface="Symbol" pitchFamily="18" charset="2"/>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7467600" cy="1143000"/>
          </a:xfrm>
        </p:spPr>
        <p:txBody>
          <a:bodyPr>
            <a:normAutofit fontScale="90000"/>
          </a:bodyPr>
          <a:lstStyle/>
          <a:p>
            <a:pPr algn="ctr"/>
            <a:r>
              <a:rPr lang="en-US" b="1" dirty="0" smtClean="0">
                <a:solidFill>
                  <a:srgbClr val="FF0000"/>
                </a:solidFill>
                <a:cs typeface="Arial" pitchFamily="34" charset="0"/>
              </a:rPr>
              <a:t>DOMESTIC  EXHIBITIONS</a:t>
            </a:r>
            <a:br>
              <a:rPr lang="en-US" b="1" dirty="0" smtClean="0">
                <a:solidFill>
                  <a:srgbClr val="FF0000"/>
                </a:solidFill>
                <a:cs typeface="Arial" pitchFamily="34" charset="0"/>
              </a:rPr>
            </a:br>
            <a:endParaRPr lang="en-US" b="1" dirty="0">
              <a:solidFill>
                <a:srgbClr val="FF0000"/>
              </a:solidFill>
            </a:endParaRPr>
          </a:p>
        </p:txBody>
      </p:sp>
      <p:pic>
        <p:nvPicPr>
          <p:cNvPr id="4" name="Picture 3" descr="NSIC logo without GOI.jpg"/>
          <p:cNvPicPr>
            <a:picLocks noChangeAspect="1"/>
          </p:cNvPicPr>
          <p:nvPr/>
        </p:nvPicPr>
        <p:blipFill>
          <a:blip r:embed="rId2" cstate="print"/>
          <a:stretch>
            <a:fillRect/>
          </a:stretch>
        </p:blipFill>
        <p:spPr>
          <a:xfrm>
            <a:off x="8110593" y="0"/>
            <a:ext cx="1033407" cy="757238"/>
          </a:xfrm>
          <a:prstGeom prst="rect">
            <a:avLst/>
          </a:prstGeom>
        </p:spPr>
      </p:pic>
      <p:sp>
        <p:nvSpPr>
          <p:cNvPr id="5" name="Rectangle 2"/>
          <p:cNvSpPr txBox="1">
            <a:spLocks noChangeArrowheads="1"/>
          </p:cNvSpPr>
          <p:nvPr/>
        </p:nvSpPr>
        <p:spPr>
          <a:xfrm>
            <a:off x="882650" y="1676400"/>
            <a:ext cx="8261350" cy="1752600"/>
          </a:xfrm>
          <a:prstGeom prst="rect">
            <a:avLst/>
          </a:prstGeom>
        </p:spPr>
        <p:txBody>
          <a:bodyPr>
            <a:normAutofit lnSpcReduction="10000"/>
          </a:bodyPr>
          <a:lstStyle/>
          <a:p>
            <a:pPr marL="60325" marR="0" lvl="0" indent="0" algn="ctr" defTabSz="914400" rtl="0" eaLnBrk="1" fontAlgn="auto" latinLnBrk="0" hangingPunct="1">
              <a:lnSpc>
                <a:spcPct val="80000"/>
              </a:lnSpc>
              <a:spcBef>
                <a:spcPct val="50000"/>
              </a:spcBef>
              <a:spcAft>
                <a:spcPts val="0"/>
              </a:spcAft>
              <a:buClr>
                <a:schemeClr val="bg1"/>
              </a:buClr>
              <a:buSzPct val="80000"/>
              <a:buFontTx/>
              <a:buNone/>
              <a:tabLst/>
              <a:defRPr/>
            </a:pPr>
            <a:endParaRPr kumimoji="0" lang="en-US" sz="3600" b="1" i="0" u="sng" strike="noStrike" kern="1200" cap="none" spc="0" normalizeH="0" baseline="0" noProof="0" dirty="0" smtClean="0">
              <a:ln>
                <a:noFill/>
              </a:ln>
              <a:solidFill>
                <a:schemeClr val="tx1"/>
              </a:solidFill>
              <a:effectLst/>
              <a:uLnTx/>
              <a:uFillTx/>
              <a:latin typeface="+mn-lt"/>
              <a:ea typeface="+mn-ea"/>
              <a:cs typeface="Arial" charset="0"/>
            </a:endParaRPr>
          </a:p>
          <a:p>
            <a:pPr marL="688975" marR="0" lvl="1" indent="-511175" algn="just" defTabSz="914400" rtl="0" eaLnBrk="1" fontAlgn="auto" latinLnBrk="0" hangingPunct="1">
              <a:lnSpc>
                <a:spcPct val="80000"/>
              </a:lnSpc>
              <a:spcBef>
                <a:spcPct val="50000"/>
              </a:spcBef>
              <a:spcAft>
                <a:spcPts val="0"/>
              </a:spcAft>
              <a:buClr>
                <a:schemeClr val="bg1"/>
              </a:buClr>
              <a:buSzTx/>
              <a:buFont typeface="Arial" charset="0"/>
              <a:buChar char="•"/>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NSIC Facilitates MSMEs to showcase their competencies through participation in national &amp; international exhibitions / trade fairs organized in India by providing space at concessional rates as given below</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800" b="1" i="0" u="none" strike="noStrike" kern="1200" cap="none" spc="0" normalizeH="0" baseline="0" noProof="0" dirty="0" smtClean="0">
              <a:ln>
                <a:noFill/>
              </a:ln>
              <a:solidFill>
                <a:schemeClr val="tx1"/>
              </a:solidFill>
              <a:effectLst/>
              <a:uLnTx/>
              <a:uFillTx/>
              <a:latin typeface="+mn-lt"/>
              <a:ea typeface="+mn-ea"/>
              <a:cs typeface="+mn-cs"/>
            </a:endParaRPr>
          </a:p>
          <a:p>
            <a:pPr marL="688975" marR="0" lvl="1" indent="-511175" algn="just" defTabSz="914400" rtl="0" eaLnBrk="1" fontAlgn="auto" latinLnBrk="0" hangingPunct="1">
              <a:lnSpc>
                <a:spcPct val="80000"/>
              </a:lnSpc>
              <a:spcBef>
                <a:spcPct val="50000"/>
              </a:spcBef>
              <a:spcAft>
                <a:spcPts val="0"/>
              </a:spcAft>
              <a:buClr>
                <a:schemeClr val="bg1"/>
              </a:buClr>
              <a:buSzTx/>
              <a:buFont typeface="Arial"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688975" marR="0" lvl="1" indent="-511175" algn="just" defTabSz="914400" rtl="0" eaLnBrk="1" fontAlgn="auto" latinLnBrk="0" hangingPunct="1">
              <a:lnSpc>
                <a:spcPct val="80000"/>
              </a:lnSpc>
              <a:spcBef>
                <a:spcPct val="50000"/>
              </a:spcBef>
              <a:spcAft>
                <a:spcPts val="0"/>
              </a:spcAft>
              <a:buClr>
                <a:schemeClr val="bg1"/>
              </a:buClr>
              <a:buSzTx/>
              <a:buFont typeface="Arial"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688975" marR="0" lvl="1" indent="-511175" algn="just" defTabSz="914400" rtl="0" eaLnBrk="1" fontAlgn="auto" latinLnBrk="0" hangingPunct="1">
              <a:lnSpc>
                <a:spcPct val="80000"/>
              </a:lnSpc>
              <a:spcBef>
                <a:spcPct val="50000"/>
              </a:spcBef>
              <a:spcAft>
                <a:spcPts val="0"/>
              </a:spcAft>
              <a:buClr>
                <a:schemeClr val="bg1"/>
              </a:buClr>
              <a:buSzTx/>
              <a:buFont typeface="Arial"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920750" marR="0" lvl="1" indent="-742950" algn="just" defTabSz="914400" rtl="0" eaLnBrk="1" fontAlgn="auto" latinLnBrk="0" hangingPunct="1">
              <a:lnSpc>
                <a:spcPct val="80000"/>
              </a:lnSpc>
              <a:spcBef>
                <a:spcPct val="50000"/>
              </a:spcBef>
              <a:spcAft>
                <a:spcPts val="0"/>
              </a:spcAft>
              <a:buClr>
                <a:schemeClr val="bg1"/>
              </a:buClr>
              <a:buSzTx/>
              <a:buFont typeface="Arial"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920750" marR="0" lvl="1" indent="-742950" algn="just" defTabSz="914400" rtl="0" eaLnBrk="1" fontAlgn="auto" latinLnBrk="0" hangingPunct="1">
              <a:lnSpc>
                <a:spcPct val="80000"/>
              </a:lnSpc>
              <a:spcBef>
                <a:spcPct val="50000"/>
              </a:spcBef>
              <a:spcAft>
                <a:spcPts val="0"/>
              </a:spcAft>
              <a:buClr>
                <a:schemeClr val="bg1"/>
              </a:buClr>
              <a:buSzTx/>
              <a:buFont typeface="Arial"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920750" marR="0" lvl="1" indent="-742950" algn="just" defTabSz="914400" rtl="0" eaLnBrk="1" fontAlgn="auto" latinLnBrk="0" hangingPunct="1">
              <a:lnSpc>
                <a:spcPct val="80000"/>
              </a:lnSpc>
              <a:spcBef>
                <a:spcPct val="50000"/>
              </a:spcBef>
              <a:spcAft>
                <a:spcPts val="0"/>
              </a:spcAft>
              <a:buClr>
                <a:schemeClr val="bg1"/>
              </a:buClr>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6" name="Table 5"/>
          <p:cNvGraphicFramePr>
            <a:graphicFrameLocks noGrp="1"/>
          </p:cNvGraphicFramePr>
          <p:nvPr/>
        </p:nvGraphicFramePr>
        <p:xfrm>
          <a:off x="1098550" y="3352800"/>
          <a:ext cx="7893050" cy="2590799"/>
        </p:xfrm>
        <a:graphic>
          <a:graphicData uri="http://schemas.openxmlformats.org/drawingml/2006/table">
            <a:tbl>
              <a:tblPr firstRow="1" bandRow="1">
                <a:tableStyleId>{5C22544A-7EE6-4342-B048-85BDC9FD1C3A}</a:tableStyleId>
              </a:tblPr>
              <a:tblGrid>
                <a:gridCol w="3348566"/>
                <a:gridCol w="1275645"/>
                <a:gridCol w="3268839"/>
              </a:tblGrid>
              <a:tr h="954506">
                <a:tc>
                  <a:txBody>
                    <a:bodyPr/>
                    <a:lstStyle/>
                    <a:p>
                      <a:r>
                        <a:rPr lang="en-US" sz="1800" b="1" dirty="0" smtClean="0">
                          <a:solidFill>
                            <a:schemeClr val="bg1"/>
                          </a:solidFill>
                          <a:latin typeface="Times New Roman" pitchFamily="18" charset="0"/>
                        </a:rPr>
                        <a:t>Category of the Enterprises</a:t>
                      </a:r>
                    </a:p>
                  </a:txBody>
                  <a:tcPr marL="99060" marR="99060">
                    <a:solidFill>
                      <a:srgbClr val="0000FF"/>
                    </a:solidFill>
                  </a:tcPr>
                </a:tc>
                <a:tc>
                  <a:txBody>
                    <a:bodyPr/>
                    <a:lstStyle/>
                    <a:p>
                      <a:r>
                        <a:rPr lang="en-US" sz="1800" b="1" dirty="0" smtClean="0">
                          <a:solidFill>
                            <a:schemeClr val="bg1"/>
                          </a:solidFill>
                          <a:latin typeface="Times New Roman" pitchFamily="18" charset="0"/>
                        </a:rPr>
                        <a:t> General</a:t>
                      </a:r>
                    </a:p>
                  </a:txBody>
                  <a:tcPr marL="99060" marR="99060">
                    <a:solidFill>
                      <a:srgbClr val="0000FF"/>
                    </a:solidFill>
                  </a:tcPr>
                </a:tc>
                <a:tc>
                  <a:txBody>
                    <a:bodyPr/>
                    <a:lstStyle/>
                    <a:p>
                      <a:r>
                        <a:rPr lang="en-US" sz="1800" b="1" dirty="0" smtClean="0">
                          <a:solidFill>
                            <a:schemeClr val="bg1"/>
                          </a:solidFill>
                          <a:latin typeface="Times New Roman" pitchFamily="18" charset="0"/>
                        </a:rPr>
                        <a:t>NER (North Eastern Region) / SC/ST/Women</a:t>
                      </a:r>
                    </a:p>
                  </a:txBody>
                  <a:tcPr marL="99060" marR="99060">
                    <a:solidFill>
                      <a:srgbClr val="0000FF"/>
                    </a:solidFill>
                  </a:tcPr>
                </a:tc>
              </a:tr>
              <a:tr h="545431">
                <a:tc>
                  <a:txBody>
                    <a:bodyPr/>
                    <a:lstStyle/>
                    <a:p>
                      <a:r>
                        <a:rPr lang="en-US" sz="1800" b="1" dirty="0" smtClean="0">
                          <a:solidFill>
                            <a:schemeClr val="bg1"/>
                          </a:solidFill>
                          <a:latin typeface="Times New Roman" pitchFamily="18" charset="0"/>
                        </a:rPr>
                        <a:t>Micro </a:t>
                      </a:r>
                    </a:p>
                  </a:txBody>
                  <a:tcPr marL="99060" marR="99060">
                    <a:solidFill>
                      <a:srgbClr val="0000FF"/>
                    </a:solidFill>
                  </a:tcPr>
                </a:tc>
                <a:tc>
                  <a:txBody>
                    <a:bodyPr/>
                    <a:lstStyle/>
                    <a:p>
                      <a:pPr algn="ctr"/>
                      <a:r>
                        <a:rPr lang="en-US" sz="1800" b="1" dirty="0" smtClean="0">
                          <a:solidFill>
                            <a:schemeClr val="bg1"/>
                          </a:solidFill>
                          <a:latin typeface="Times New Roman" pitchFamily="18" charset="0"/>
                        </a:rPr>
                        <a:t>75%</a:t>
                      </a:r>
                    </a:p>
                  </a:txBody>
                  <a:tcPr marL="99060" marR="99060">
                    <a:solidFill>
                      <a:srgbClr val="0000FF"/>
                    </a:solidFill>
                  </a:tcPr>
                </a:tc>
                <a:tc>
                  <a:txBody>
                    <a:bodyPr/>
                    <a:lstStyle/>
                    <a:p>
                      <a:pPr algn="ctr"/>
                      <a:r>
                        <a:rPr lang="en-US" sz="1800" b="1" dirty="0" smtClean="0">
                          <a:solidFill>
                            <a:schemeClr val="bg1"/>
                          </a:solidFill>
                          <a:latin typeface="Times New Roman" pitchFamily="18" charset="0"/>
                        </a:rPr>
                        <a:t>95%</a:t>
                      </a:r>
                    </a:p>
                  </a:txBody>
                  <a:tcPr marL="99060" marR="99060">
                    <a:solidFill>
                      <a:srgbClr val="0000FF"/>
                    </a:solidFill>
                  </a:tcPr>
                </a:tc>
              </a:tr>
              <a:tr h="545431">
                <a:tc>
                  <a:txBody>
                    <a:bodyPr/>
                    <a:lstStyle/>
                    <a:p>
                      <a:r>
                        <a:rPr lang="en-US" sz="1800" b="1" dirty="0" smtClean="0">
                          <a:solidFill>
                            <a:schemeClr val="bg1"/>
                          </a:solidFill>
                          <a:latin typeface="Times New Roman" pitchFamily="18" charset="0"/>
                        </a:rPr>
                        <a:t>Small</a:t>
                      </a:r>
                    </a:p>
                  </a:txBody>
                  <a:tcPr marL="99060" marR="99060">
                    <a:solidFill>
                      <a:srgbClr val="0000FF"/>
                    </a:solidFill>
                  </a:tcPr>
                </a:tc>
                <a:tc>
                  <a:txBody>
                    <a:bodyPr/>
                    <a:lstStyle/>
                    <a:p>
                      <a:pPr algn="ctr"/>
                      <a:r>
                        <a:rPr lang="en-US" sz="1800" b="1" dirty="0" smtClean="0">
                          <a:solidFill>
                            <a:schemeClr val="bg1"/>
                          </a:solidFill>
                          <a:latin typeface="Times New Roman" pitchFamily="18" charset="0"/>
                        </a:rPr>
                        <a:t>60%</a:t>
                      </a:r>
                    </a:p>
                  </a:txBody>
                  <a:tcPr marL="99060" marR="99060">
                    <a:solidFill>
                      <a:srgbClr val="0000FF"/>
                    </a:solidFill>
                  </a:tcPr>
                </a:tc>
                <a:tc>
                  <a:txBody>
                    <a:bodyPr/>
                    <a:lstStyle/>
                    <a:p>
                      <a:pPr algn="ctr"/>
                      <a:r>
                        <a:rPr lang="en-US" sz="1800" b="1" dirty="0" smtClean="0">
                          <a:solidFill>
                            <a:schemeClr val="bg1"/>
                          </a:solidFill>
                          <a:latin typeface="Times New Roman" pitchFamily="18" charset="0"/>
                        </a:rPr>
                        <a:t>85%</a:t>
                      </a:r>
                    </a:p>
                  </a:txBody>
                  <a:tcPr marL="99060" marR="99060">
                    <a:solidFill>
                      <a:srgbClr val="0000FF"/>
                    </a:solidFill>
                  </a:tcPr>
                </a:tc>
              </a:tr>
              <a:tr h="545431">
                <a:tc>
                  <a:txBody>
                    <a:bodyPr/>
                    <a:lstStyle/>
                    <a:p>
                      <a:r>
                        <a:rPr lang="en-US" sz="1800" b="1" dirty="0" smtClean="0">
                          <a:solidFill>
                            <a:schemeClr val="bg1"/>
                          </a:solidFill>
                          <a:latin typeface="Times New Roman" pitchFamily="18" charset="0"/>
                        </a:rPr>
                        <a:t>Medium</a:t>
                      </a:r>
                    </a:p>
                  </a:txBody>
                  <a:tcPr marL="99060" marR="99060">
                    <a:solidFill>
                      <a:srgbClr val="0000FF"/>
                    </a:solidFill>
                  </a:tcPr>
                </a:tc>
                <a:tc>
                  <a:txBody>
                    <a:bodyPr/>
                    <a:lstStyle/>
                    <a:p>
                      <a:pPr algn="ctr"/>
                      <a:r>
                        <a:rPr lang="en-US" sz="1800" b="1" dirty="0" smtClean="0">
                          <a:solidFill>
                            <a:schemeClr val="bg1"/>
                          </a:solidFill>
                          <a:latin typeface="Times New Roman" pitchFamily="18" charset="0"/>
                        </a:rPr>
                        <a:t>25%</a:t>
                      </a:r>
                    </a:p>
                  </a:txBody>
                  <a:tcPr marL="99060" marR="99060">
                    <a:solidFill>
                      <a:srgbClr val="0000FF"/>
                    </a:solidFill>
                  </a:tcPr>
                </a:tc>
                <a:tc>
                  <a:txBody>
                    <a:bodyPr/>
                    <a:lstStyle/>
                    <a:p>
                      <a:pPr algn="ctr"/>
                      <a:r>
                        <a:rPr lang="en-US" sz="1800" b="1" dirty="0" smtClean="0">
                          <a:solidFill>
                            <a:schemeClr val="bg1"/>
                          </a:solidFill>
                          <a:latin typeface="Times New Roman" pitchFamily="18" charset="0"/>
                        </a:rPr>
                        <a:t>50%</a:t>
                      </a:r>
                    </a:p>
                  </a:txBody>
                  <a:tcPr marL="99060" marR="99060">
                    <a:solidFill>
                      <a:srgbClr val="0000FF"/>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SIC logo without GOI.jpg"/>
          <p:cNvPicPr>
            <a:picLocks noChangeAspect="1"/>
          </p:cNvPicPr>
          <p:nvPr/>
        </p:nvPicPr>
        <p:blipFill>
          <a:blip r:embed="rId2" cstate="print"/>
          <a:stretch>
            <a:fillRect/>
          </a:stretch>
        </p:blipFill>
        <p:spPr>
          <a:xfrm>
            <a:off x="8110593" y="0"/>
            <a:ext cx="1033407" cy="757238"/>
          </a:xfrm>
          <a:prstGeom prst="rect">
            <a:avLst/>
          </a:prstGeom>
        </p:spPr>
      </p:pic>
      <p:sp>
        <p:nvSpPr>
          <p:cNvPr id="5" name="Rectangle 4"/>
          <p:cNvSpPr/>
          <p:nvPr/>
        </p:nvSpPr>
        <p:spPr>
          <a:xfrm>
            <a:off x="914400" y="838200"/>
            <a:ext cx="8077200" cy="893578"/>
          </a:xfrm>
          <a:prstGeom prst="rect">
            <a:avLst/>
          </a:prstGeom>
        </p:spPr>
        <p:txBody>
          <a:bodyPr wrap="square">
            <a:spAutoFit/>
          </a:bodyPr>
          <a:lstStyle/>
          <a:p>
            <a:pPr algn="ctr">
              <a:lnSpc>
                <a:spcPct val="80000"/>
              </a:lnSpc>
              <a:buClr>
                <a:schemeClr val="bg1"/>
              </a:buClr>
              <a:defRPr/>
            </a:pPr>
            <a:r>
              <a:rPr lang="en-US" sz="3200" b="1" dirty="0" smtClean="0">
                <a:solidFill>
                  <a:srgbClr val="FF0000"/>
                </a:solidFill>
                <a:latin typeface="Book Antiqua" pitchFamily="18" charset="0"/>
                <a:cs typeface="Arial" charset="0"/>
              </a:rPr>
              <a:t>ASSISTANCE TO PARTICIPATE IN INTERNATIONAL  EXHIBITIONS</a:t>
            </a:r>
          </a:p>
        </p:txBody>
      </p:sp>
      <p:sp>
        <p:nvSpPr>
          <p:cNvPr id="6" name="Rectangle 5"/>
          <p:cNvSpPr/>
          <p:nvPr/>
        </p:nvSpPr>
        <p:spPr>
          <a:xfrm>
            <a:off x="304800" y="1752600"/>
            <a:ext cx="8610600" cy="904863"/>
          </a:xfrm>
          <a:prstGeom prst="rect">
            <a:avLst/>
          </a:prstGeom>
        </p:spPr>
        <p:txBody>
          <a:bodyPr wrap="square">
            <a:spAutoFit/>
          </a:bodyPr>
          <a:lstStyle/>
          <a:p>
            <a:pPr marL="688975" lvl="1" indent="-511175" algn="just">
              <a:lnSpc>
                <a:spcPct val="80000"/>
              </a:lnSpc>
              <a:spcBef>
                <a:spcPct val="50000"/>
              </a:spcBef>
              <a:buClr>
                <a:schemeClr val="bg1"/>
              </a:buClr>
              <a:buFont typeface="Arial" charset="0"/>
              <a:buChar char="•"/>
              <a:defRPr/>
            </a:pPr>
            <a:r>
              <a:rPr lang="en-US" sz="2200" b="1" dirty="0" smtClean="0"/>
              <a:t>Provides assistance to MSMEs for space rental and air fare to exhibit their products in the exhibitions held in foreign countries as given below:</a:t>
            </a:r>
          </a:p>
        </p:txBody>
      </p:sp>
      <p:graphicFrame>
        <p:nvGraphicFramePr>
          <p:cNvPr id="7" name="Table 6"/>
          <p:cNvGraphicFramePr>
            <a:graphicFrameLocks noGrp="1"/>
          </p:cNvGraphicFramePr>
          <p:nvPr/>
        </p:nvGraphicFramePr>
        <p:xfrm>
          <a:off x="990600" y="2876775"/>
          <a:ext cx="7924801" cy="2381025"/>
        </p:xfrm>
        <a:graphic>
          <a:graphicData uri="http://schemas.openxmlformats.org/drawingml/2006/table">
            <a:tbl>
              <a:tblPr firstRow="1" bandRow="1">
                <a:tableStyleId>{5C22544A-7EE6-4342-B048-85BDC9FD1C3A}</a:tableStyleId>
              </a:tblPr>
              <a:tblGrid>
                <a:gridCol w="1828179"/>
                <a:gridCol w="1283257"/>
                <a:gridCol w="1728576"/>
                <a:gridCol w="1296432"/>
                <a:gridCol w="1788357"/>
              </a:tblGrid>
              <a:tr h="380999">
                <a:tc>
                  <a:txBody>
                    <a:bodyPr/>
                    <a:lstStyle/>
                    <a:p>
                      <a:endParaRPr lang="en-US" sz="2000" b="1" dirty="0" smtClean="0">
                        <a:solidFill>
                          <a:schemeClr val="bg1"/>
                        </a:solidFill>
                        <a:latin typeface="Times New Roman" pitchFamily="18" charset="0"/>
                      </a:endParaRPr>
                    </a:p>
                  </a:txBody>
                  <a:tcPr marL="99060" marR="99060">
                    <a:solidFill>
                      <a:srgbClr val="0000FF"/>
                    </a:solidFill>
                  </a:tcPr>
                </a:tc>
                <a:tc gridSpan="2">
                  <a:txBody>
                    <a:bodyPr/>
                    <a:lstStyle/>
                    <a:p>
                      <a:pPr algn="ctr"/>
                      <a:r>
                        <a:rPr lang="en-US" sz="2000" b="1" dirty="0" smtClean="0">
                          <a:solidFill>
                            <a:schemeClr val="bg1"/>
                          </a:solidFill>
                          <a:latin typeface="Times New Roman" pitchFamily="18" charset="0"/>
                        </a:rPr>
                        <a:t>  Space Rental</a:t>
                      </a:r>
                    </a:p>
                  </a:txBody>
                  <a:tcPr marL="99060" marR="99060">
                    <a:solidFill>
                      <a:srgbClr val="0000FF"/>
                    </a:solidFill>
                  </a:tcPr>
                </a:tc>
                <a:tc hMerge="1">
                  <a:txBody>
                    <a:bodyPr/>
                    <a:lstStyle/>
                    <a:p>
                      <a:endParaRPr lang="en-US" sz="2000" b="1" dirty="0" smtClean="0">
                        <a:solidFill>
                          <a:schemeClr val="bg1"/>
                        </a:solidFill>
                        <a:latin typeface="Times New Roman" pitchFamily="18" charset="0"/>
                      </a:endParaRPr>
                    </a:p>
                  </a:txBody>
                  <a:tcPr>
                    <a:solidFill>
                      <a:srgbClr val="0000FF"/>
                    </a:solidFill>
                  </a:tcPr>
                </a:tc>
                <a:tc gridSpan="2">
                  <a:txBody>
                    <a:bodyPr/>
                    <a:lstStyle/>
                    <a:p>
                      <a:pPr algn="ctr"/>
                      <a:r>
                        <a:rPr lang="en-US" sz="2000" b="1" dirty="0" smtClean="0">
                          <a:solidFill>
                            <a:schemeClr val="bg1"/>
                          </a:solidFill>
                          <a:latin typeface="Times New Roman" pitchFamily="18" charset="0"/>
                        </a:rPr>
                        <a:t>Air fare</a:t>
                      </a:r>
                    </a:p>
                  </a:txBody>
                  <a:tcPr marL="99060" marR="99060">
                    <a:solidFill>
                      <a:srgbClr val="0000FF"/>
                    </a:solidFill>
                  </a:tcPr>
                </a:tc>
                <a:tc hMerge="1">
                  <a:txBody>
                    <a:bodyPr/>
                    <a:lstStyle/>
                    <a:p>
                      <a:endParaRPr lang="en-US" sz="2000" b="1" dirty="0" smtClean="0">
                        <a:solidFill>
                          <a:schemeClr val="bg1"/>
                        </a:solidFill>
                        <a:latin typeface="Times New Roman" pitchFamily="18" charset="0"/>
                      </a:endParaRPr>
                    </a:p>
                  </a:txBody>
                  <a:tcPr>
                    <a:solidFill>
                      <a:srgbClr val="0000FF"/>
                    </a:solidFill>
                  </a:tcPr>
                </a:tc>
              </a:tr>
              <a:tr h="670559">
                <a:tc>
                  <a:txBody>
                    <a:bodyPr/>
                    <a:lstStyle/>
                    <a:p>
                      <a:endParaRPr lang="en-US" sz="2000" b="1" dirty="0" smtClean="0">
                        <a:solidFill>
                          <a:schemeClr val="bg1"/>
                        </a:solidFill>
                        <a:latin typeface="Times New Roman" pitchFamily="18" charset="0"/>
                      </a:endParaRPr>
                    </a:p>
                  </a:txBody>
                  <a:tcPr marL="99060" marR="99060">
                    <a:solidFill>
                      <a:srgbClr val="000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latin typeface="Times New Roman" pitchFamily="18" charset="0"/>
                        </a:rPr>
                        <a:t>General</a:t>
                      </a:r>
                    </a:p>
                    <a:p>
                      <a:pPr algn="ctr"/>
                      <a:endParaRPr lang="en-US" sz="2000" b="1" dirty="0" smtClean="0">
                        <a:solidFill>
                          <a:schemeClr val="bg1"/>
                        </a:solidFill>
                        <a:latin typeface="Times New Roman" pitchFamily="18" charset="0"/>
                      </a:endParaRPr>
                    </a:p>
                  </a:txBody>
                  <a:tcPr marL="99060" marR="99060">
                    <a:solidFill>
                      <a:srgbClr val="0000FF"/>
                    </a:solidFill>
                  </a:tcPr>
                </a:tc>
                <a:tc>
                  <a:txBody>
                    <a:bodyPr/>
                    <a:lstStyle/>
                    <a:p>
                      <a:r>
                        <a:rPr lang="en-US" sz="2000" b="1" dirty="0" smtClean="0">
                          <a:solidFill>
                            <a:schemeClr val="bg1"/>
                          </a:solidFill>
                          <a:latin typeface="Times New Roman" pitchFamily="18" charset="0"/>
                        </a:rPr>
                        <a:t>NER/SC/ST / Women</a:t>
                      </a:r>
                    </a:p>
                  </a:txBody>
                  <a:tcPr marL="99060" marR="99060">
                    <a:solidFill>
                      <a:srgbClr val="000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latin typeface="Times New Roman" pitchFamily="18" charset="0"/>
                        </a:rPr>
                        <a:t>General</a:t>
                      </a:r>
                    </a:p>
                    <a:p>
                      <a:pPr algn="ctr"/>
                      <a:endParaRPr lang="en-US" sz="2000" b="1" dirty="0" smtClean="0">
                        <a:solidFill>
                          <a:schemeClr val="bg1"/>
                        </a:solidFill>
                        <a:latin typeface="Times New Roman" pitchFamily="18" charset="0"/>
                      </a:endParaRPr>
                    </a:p>
                  </a:txBody>
                  <a:tcPr marL="99060" marR="99060">
                    <a:solidFill>
                      <a:srgbClr val="0000FF"/>
                    </a:solidFill>
                  </a:tcPr>
                </a:tc>
                <a:tc>
                  <a:txBody>
                    <a:bodyPr/>
                    <a:lstStyle/>
                    <a:p>
                      <a:r>
                        <a:rPr lang="en-US" sz="2000" b="1" dirty="0" smtClean="0">
                          <a:solidFill>
                            <a:schemeClr val="bg1"/>
                          </a:solidFill>
                          <a:latin typeface="Times New Roman" pitchFamily="18" charset="0"/>
                        </a:rPr>
                        <a:t>NER/SC/ST/</a:t>
                      </a:r>
                    </a:p>
                    <a:p>
                      <a:r>
                        <a:rPr lang="en-US" sz="2000" b="1" dirty="0" smtClean="0">
                          <a:solidFill>
                            <a:schemeClr val="bg1"/>
                          </a:solidFill>
                          <a:latin typeface="Times New Roman" pitchFamily="18" charset="0"/>
                        </a:rPr>
                        <a:t>Women</a:t>
                      </a:r>
                    </a:p>
                  </a:txBody>
                  <a:tcPr marL="99060" marR="99060">
                    <a:solidFill>
                      <a:srgbClr val="0000FF"/>
                    </a:solidFill>
                  </a:tcPr>
                </a:tc>
              </a:tr>
              <a:tr h="434190">
                <a:tc>
                  <a:txBody>
                    <a:bodyPr/>
                    <a:lstStyle/>
                    <a:p>
                      <a:r>
                        <a:rPr lang="en-US" sz="2000" b="1" dirty="0" smtClean="0">
                          <a:solidFill>
                            <a:schemeClr val="bg1"/>
                          </a:solidFill>
                          <a:latin typeface="Times New Roman" pitchFamily="18" charset="0"/>
                        </a:rPr>
                        <a:t>Micro </a:t>
                      </a:r>
                    </a:p>
                  </a:txBody>
                  <a:tcPr marL="99060" marR="99060">
                    <a:solidFill>
                      <a:srgbClr val="0000FF"/>
                    </a:solidFill>
                  </a:tcPr>
                </a:tc>
                <a:tc>
                  <a:txBody>
                    <a:bodyPr/>
                    <a:lstStyle/>
                    <a:p>
                      <a:pPr algn="ctr"/>
                      <a:r>
                        <a:rPr lang="en-US" sz="2000" b="1" dirty="0" smtClean="0">
                          <a:solidFill>
                            <a:schemeClr val="bg1"/>
                          </a:solidFill>
                          <a:latin typeface="Times New Roman" pitchFamily="18" charset="0"/>
                        </a:rPr>
                        <a:t>75%</a:t>
                      </a:r>
                    </a:p>
                  </a:txBody>
                  <a:tcPr marL="99060" marR="99060">
                    <a:solidFill>
                      <a:srgbClr val="0000FF"/>
                    </a:solidFill>
                  </a:tcPr>
                </a:tc>
                <a:tc>
                  <a:txBody>
                    <a:bodyPr/>
                    <a:lstStyle/>
                    <a:p>
                      <a:pPr algn="ctr"/>
                      <a:r>
                        <a:rPr lang="en-US" sz="2000" b="1" dirty="0" smtClean="0">
                          <a:solidFill>
                            <a:schemeClr val="bg1"/>
                          </a:solidFill>
                          <a:latin typeface="Times New Roman" pitchFamily="18" charset="0"/>
                        </a:rPr>
                        <a:t>95%</a:t>
                      </a:r>
                    </a:p>
                  </a:txBody>
                  <a:tcPr marL="99060" marR="99060">
                    <a:solidFill>
                      <a:srgbClr val="0000FF"/>
                    </a:solidFill>
                  </a:tcPr>
                </a:tc>
                <a:tc>
                  <a:txBody>
                    <a:bodyPr/>
                    <a:lstStyle/>
                    <a:p>
                      <a:pPr algn="ctr"/>
                      <a:r>
                        <a:rPr lang="en-US" sz="2000" b="1" dirty="0" smtClean="0">
                          <a:solidFill>
                            <a:schemeClr val="bg1"/>
                          </a:solidFill>
                          <a:latin typeface="Times New Roman" pitchFamily="18" charset="0"/>
                          <a:cs typeface="Times New Roman" pitchFamily="18" charset="0"/>
                        </a:rPr>
                        <a:t>85%</a:t>
                      </a:r>
                      <a:endParaRPr lang="en-US" sz="2000" b="1" dirty="0">
                        <a:solidFill>
                          <a:schemeClr val="bg1"/>
                        </a:solidFill>
                        <a:latin typeface="Times New Roman" pitchFamily="18" charset="0"/>
                        <a:cs typeface="Times New Roman" pitchFamily="18" charset="0"/>
                      </a:endParaRPr>
                    </a:p>
                  </a:txBody>
                  <a:tcPr marL="99060" marR="99060">
                    <a:solidFill>
                      <a:srgbClr val="0000FF"/>
                    </a:solidFill>
                  </a:tcPr>
                </a:tc>
                <a:tc>
                  <a:txBody>
                    <a:bodyPr/>
                    <a:lstStyle/>
                    <a:p>
                      <a:pPr algn="ctr"/>
                      <a:r>
                        <a:rPr lang="en-US" sz="2000" b="1" dirty="0" smtClean="0">
                          <a:solidFill>
                            <a:schemeClr val="bg1"/>
                          </a:solidFill>
                          <a:latin typeface="Times New Roman" pitchFamily="18" charset="0"/>
                        </a:rPr>
                        <a:t>95%</a:t>
                      </a:r>
                    </a:p>
                  </a:txBody>
                  <a:tcPr marL="99060" marR="99060">
                    <a:solidFill>
                      <a:srgbClr val="0000FF"/>
                    </a:solidFill>
                  </a:tcPr>
                </a:tc>
              </a:tr>
              <a:tr h="453315">
                <a:tc>
                  <a:txBody>
                    <a:bodyPr/>
                    <a:lstStyle/>
                    <a:p>
                      <a:r>
                        <a:rPr lang="en-US" sz="2000" b="1" dirty="0" smtClean="0">
                          <a:solidFill>
                            <a:schemeClr val="bg1"/>
                          </a:solidFill>
                          <a:latin typeface="Times New Roman" pitchFamily="18" charset="0"/>
                        </a:rPr>
                        <a:t>Small</a:t>
                      </a:r>
                    </a:p>
                  </a:txBody>
                  <a:tcPr marL="99060" marR="99060">
                    <a:solidFill>
                      <a:srgbClr val="0000FF"/>
                    </a:solidFill>
                  </a:tcPr>
                </a:tc>
                <a:tc>
                  <a:txBody>
                    <a:bodyPr/>
                    <a:lstStyle/>
                    <a:p>
                      <a:pPr algn="ctr"/>
                      <a:r>
                        <a:rPr lang="en-US" sz="2000" b="1" dirty="0" smtClean="0">
                          <a:solidFill>
                            <a:schemeClr val="bg1"/>
                          </a:solidFill>
                          <a:latin typeface="Times New Roman" pitchFamily="18" charset="0"/>
                        </a:rPr>
                        <a:t>60%</a:t>
                      </a:r>
                    </a:p>
                  </a:txBody>
                  <a:tcPr marL="99060" marR="99060">
                    <a:solidFill>
                      <a:srgbClr val="0000FF"/>
                    </a:solidFill>
                  </a:tcPr>
                </a:tc>
                <a:tc>
                  <a:txBody>
                    <a:bodyPr/>
                    <a:lstStyle/>
                    <a:p>
                      <a:pPr algn="ctr"/>
                      <a:r>
                        <a:rPr lang="en-US" sz="2000" b="1" dirty="0" smtClean="0">
                          <a:solidFill>
                            <a:schemeClr val="bg1"/>
                          </a:solidFill>
                          <a:latin typeface="Times New Roman" pitchFamily="18" charset="0"/>
                        </a:rPr>
                        <a:t>85%</a:t>
                      </a:r>
                    </a:p>
                  </a:txBody>
                  <a:tcPr marL="99060" marR="99060">
                    <a:solidFill>
                      <a:srgbClr val="0000FF"/>
                    </a:solidFill>
                  </a:tcPr>
                </a:tc>
                <a:tc>
                  <a:txBody>
                    <a:bodyPr/>
                    <a:lstStyle/>
                    <a:p>
                      <a:pPr algn="ctr"/>
                      <a:r>
                        <a:rPr lang="en-US" sz="2000" b="1" dirty="0" smtClean="0">
                          <a:solidFill>
                            <a:schemeClr val="bg1"/>
                          </a:solidFill>
                          <a:latin typeface="Times New Roman" pitchFamily="18" charset="0"/>
                          <a:cs typeface="Times New Roman" pitchFamily="18" charset="0"/>
                        </a:rPr>
                        <a:t>75%</a:t>
                      </a:r>
                      <a:endParaRPr lang="en-US" sz="2000" b="1" dirty="0">
                        <a:solidFill>
                          <a:schemeClr val="bg1"/>
                        </a:solidFill>
                        <a:latin typeface="Times New Roman" pitchFamily="18" charset="0"/>
                        <a:cs typeface="Times New Roman" pitchFamily="18" charset="0"/>
                      </a:endParaRPr>
                    </a:p>
                  </a:txBody>
                  <a:tcPr marL="99060" marR="99060">
                    <a:solidFill>
                      <a:srgbClr val="0000FF"/>
                    </a:solidFill>
                  </a:tcPr>
                </a:tc>
                <a:tc>
                  <a:txBody>
                    <a:bodyPr/>
                    <a:lstStyle/>
                    <a:p>
                      <a:pPr algn="ctr"/>
                      <a:r>
                        <a:rPr lang="en-US" sz="2000" b="1" dirty="0" smtClean="0">
                          <a:solidFill>
                            <a:schemeClr val="bg1"/>
                          </a:solidFill>
                          <a:latin typeface="Times New Roman" pitchFamily="18" charset="0"/>
                        </a:rPr>
                        <a:t>85%</a:t>
                      </a:r>
                    </a:p>
                  </a:txBody>
                  <a:tcPr marL="99060" marR="99060">
                    <a:solidFill>
                      <a:srgbClr val="0000FF"/>
                    </a:solidFill>
                  </a:tcPr>
                </a:tc>
              </a:tr>
              <a:tr h="312569">
                <a:tc>
                  <a:txBody>
                    <a:bodyPr/>
                    <a:lstStyle/>
                    <a:p>
                      <a:r>
                        <a:rPr lang="en-US" sz="2000" b="1" dirty="0" smtClean="0">
                          <a:solidFill>
                            <a:schemeClr val="bg1"/>
                          </a:solidFill>
                          <a:latin typeface="Times New Roman" pitchFamily="18" charset="0"/>
                        </a:rPr>
                        <a:t>Medium</a:t>
                      </a:r>
                    </a:p>
                  </a:txBody>
                  <a:tcPr marL="99060" marR="99060">
                    <a:solidFill>
                      <a:srgbClr val="0000FF"/>
                    </a:solidFill>
                  </a:tcPr>
                </a:tc>
                <a:tc>
                  <a:txBody>
                    <a:bodyPr/>
                    <a:lstStyle/>
                    <a:p>
                      <a:pPr algn="ctr"/>
                      <a:r>
                        <a:rPr lang="en-US" sz="2000" b="1" dirty="0" smtClean="0">
                          <a:solidFill>
                            <a:schemeClr val="bg1"/>
                          </a:solidFill>
                          <a:latin typeface="Times New Roman" pitchFamily="18" charset="0"/>
                        </a:rPr>
                        <a:t>25%</a:t>
                      </a:r>
                    </a:p>
                  </a:txBody>
                  <a:tcPr marL="99060" marR="99060">
                    <a:solidFill>
                      <a:srgbClr val="0000FF"/>
                    </a:solidFill>
                  </a:tcPr>
                </a:tc>
                <a:tc>
                  <a:txBody>
                    <a:bodyPr/>
                    <a:lstStyle/>
                    <a:p>
                      <a:pPr algn="ctr"/>
                      <a:r>
                        <a:rPr lang="en-US" sz="2000" b="1" dirty="0" smtClean="0">
                          <a:solidFill>
                            <a:schemeClr val="bg1"/>
                          </a:solidFill>
                          <a:latin typeface="Times New Roman" pitchFamily="18" charset="0"/>
                        </a:rPr>
                        <a:t>50%</a:t>
                      </a:r>
                    </a:p>
                  </a:txBody>
                  <a:tcPr marL="99060" marR="99060">
                    <a:solidFill>
                      <a:srgbClr val="0000FF"/>
                    </a:solidFill>
                  </a:tcPr>
                </a:tc>
                <a:tc>
                  <a:txBody>
                    <a:bodyPr/>
                    <a:lstStyle/>
                    <a:p>
                      <a:pPr algn="ctr"/>
                      <a:r>
                        <a:rPr lang="en-US" sz="2000" b="1" dirty="0" smtClean="0">
                          <a:solidFill>
                            <a:schemeClr val="bg1"/>
                          </a:solidFill>
                          <a:latin typeface="Times New Roman" pitchFamily="18" charset="0"/>
                          <a:cs typeface="Times New Roman" pitchFamily="18" charset="0"/>
                        </a:rPr>
                        <a:t>25%</a:t>
                      </a:r>
                      <a:endParaRPr lang="en-US" sz="2000" b="1" dirty="0">
                        <a:solidFill>
                          <a:schemeClr val="bg1"/>
                        </a:solidFill>
                        <a:latin typeface="Times New Roman" pitchFamily="18" charset="0"/>
                        <a:cs typeface="Times New Roman" pitchFamily="18" charset="0"/>
                      </a:endParaRPr>
                    </a:p>
                  </a:txBody>
                  <a:tcPr marL="99060" marR="99060">
                    <a:solidFill>
                      <a:srgbClr val="0000FF"/>
                    </a:solidFill>
                  </a:tcPr>
                </a:tc>
                <a:tc>
                  <a:txBody>
                    <a:bodyPr/>
                    <a:lstStyle/>
                    <a:p>
                      <a:pPr algn="ctr"/>
                      <a:r>
                        <a:rPr lang="en-US" sz="2000" b="1" dirty="0" smtClean="0">
                          <a:solidFill>
                            <a:schemeClr val="bg1"/>
                          </a:solidFill>
                          <a:latin typeface="Times New Roman" pitchFamily="18" charset="0"/>
                        </a:rPr>
                        <a:t>50%</a:t>
                      </a:r>
                    </a:p>
                  </a:txBody>
                  <a:tcPr marL="99060" marR="99060">
                    <a:solidFill>
                      <a:srgbClr val="0000FF"/>
                    </a:solidFill>
                  </a:tcPr>
                </a:tc>
              </a:tr>
            </a:tbl>
          </a:graphicData>
        </a:graphic>
      </p:graphicFrame>
      <p:sp>
        <p:nvSpPr>
          <p:cNvPr id="8" name="Rectangle 7"/>
          <p:cNvSpPr/>
          <p:nvPr/>
        </p:nvSpPr>
        <p:spPr>
          <a:xfrm>
            <a:off x="76200" y="5529894"/>
            <a:ext cx="8458200" cy="1175706"/>
          </a:xfrm>
          <a:prstGeom prst="rect">
            <a:avLst/>
          </a:prstGeom>
        </p:spPr>
        <p:txBody>
          <a:bodyPr wrap="square">
            <a:spAutoFit/>
          </a:bodyPr>
          <a:lstStyle/>
          <a:p>
            <a:pPr marL="920750" lvl="1" indent="-742950" algn="just">
              <a:lnSpc>
                <a:spcPct val="80000"/>
              </a:lnSpc>
              <a:spcBef>
                <a:spcPct val="50000"/>
              </a:spcBef>
              <a:buClr>
                <a:schemeClr val="bg1"/>
              </a:buClr>
              <a:buFont typeface="Arial" charset="0"/>
              <a:buChar char="•"/>
              <a:defRPr/>
            </a:pPr>
            <a:r>
              <a:rPr lang="en-US" sz="2200" b="1" dirty="0" smtClean="0"/>
              <a:t>Maximum amount of assistance towards air fare, rental and freight charges varies from Rs. 0.75 </a:t>
            </a:r>
            <a:r>
              <a:rPr lang="en-US" sz="2200" b="1" dirty="0" err="1" smtClean="0"/>
              <a:t>lac</a:t>
            </a:r>
            <a:r>
              <a:rPr lang="en-US" sz="2200" b="1" dirty="0" smtClean="0"/>
              <a:t> to Rs. 2.00 </a:t>
            </a:r>
            <a:r>
              <a:rPr lang="en-US" sz="2200" b="1" dirty="0" err="1" smtClean="0"/>
              <a:t>lakhs</a:t>
            </a:r>
            <a:r>
              <a:rPr lang="en-US" sz="2200" b="1" dirty="0" smtClean="0"/>
              <a:t> depending upon the category of entrepreneur and place of exhibition.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SIC logo without GOI.jpg"/>
          <p:cNvPicPr>
            <a:picLocks noChangeAspect="1"/>
          </p:cNvPicPr>
          <p:nvPr/>
        </p:nvPicPr>
        <p:blipFill>
          <a:blip r:embed="rId2" cstate="print"/>
          <a:stretch>
            <a:fillRect/>
          </a:stretch>
        </p:blipFill>
        <p:spPr>
          <a:xfrm>
            <a:off x="8110593" y="0"/>
            <a:ext cx="1033407" cy="757238"/>
          </a:xfrm>
          <a:prstGeom prst="rect">
            <a:avLst/>
          </a:prstGeom>
        </p:spPr>
      </p:pic>
      <p:sp>
        <p:nvSpPr>
          <p:cNvPr id="5" name="Rectangle 4"/>
          <p:cNvSpPr/>
          <p:nvPr/>
        </p:nvSpPr>
        <p:spPr>
          <a:xfrm>
            <a:off x="2895600" y="801469"/>
            <a:ext cx="4876800" cy="646331"/>
          </a:xfrm>
          <a:prstGeom prst="rect">
            <a:avLst/>
          </a:prstGeom>
        </p:spPr>
        <p:txBody>
          <a:bodyPr wrap="square">
            <a:spAutoFit/>
          </a:bodyPr>
          <a:lstStyle/>
          <a:p>
            <a:r>
              <a:rPr lang="en-US" sz="3600" b="1" dirty="0" smtClean="0">
                <a:solidFill>
                  <a:srgbClr val="FF0000"/>
                </a:solidFill>
                <a:latin typeface="Arial" pitchFamily="34" charset="0"/>
              </a:rPr>
              <a:t>CREDIT SUPPORT</a:t>
            </a:r>
            <a:endParaRPr lang="en-US" sz="3600" dirty="0">
              <a:solidFill>
                <a:srgbClr val="FF0000"/>
              </a:solidFill>
            </a:endParaRPr>
          </a:p>
        </p:txBody>
      </p:sp>
      <p:sp>
        <p:nvSpPr>
          <p:cNvPr id="6" name="Rectangle 3"/>
          <p:cNvSpPr>
            <a:spLocks noGrp="1" noChangeArrowheads="1"/>
          </p:cNvSpPr>
          <p:nvPr>
            <p:ph idx="1"/>
          </p:nvPr>
        </p:nvSpPr>
        <p:spPr>
          <a:xfrm>
            <a:off x="1066800" y="1905000"/>
            <a:ext cx="7772400" cy="2286000"/>
          </a:xfrm>
        </p:spPr>
        <p:txBody>
          <a:bodyPr>
            <a:noAutofit/>
          </a:bodyPr>
          <a:lstStyle/>
          <a:p>
            <a:pPr algn="just" eaLnBrk="1" hangingPunct="1">
              <a:defRPr/>
            </a:pPr>
            <a:r>
              <a:rPr lang="en-US" sz="2400" dirty="0" smtClean="0"/>
              <a:t>NSIC </a:t>
            </a:r>
            <a:r>
              <a:rPr lang="en-US" sz="2400" dirty="0"/>
              <a:t>long term financing scheme was generating a lot of Net Performing Assets. </a:t>
            </a:r>
          </a:p>
          <a:p>
            <a:pPr algn="just">
              <a:defRPr/>
            </a:pPr>
            <a:r>
              <a:rPr lang="en-US" sz="2400" dirty="0" smtClean="0"/>
              <a:t>To </a:t>
            </a:r>
            <a:r>
              <a:rPr lang="en-US" sz="2400" dirty="0"/>
              <a:t>obviate further losses and to continue to facilitate credit, Memorandum of Understanding (MOU) were signed with </a:t>
            </a:r>
            <a:r>
              <a:rPr lang="en-US" sz="2400" dirty="0" smtClean="0"/>
              <a:t>21 </a:t>
            </a:r>
            <a:r>
              <a:rPr lang="en-US" sz="2400" dirty="0"/>
              <a:t>commercial banks.</a:t>
            </a:r>
          </a:p>
          <a:p>
            <a:pPr algn="just">
              <a:defRPr/>
            </a:pPr>
            <a:r>
              <a:rPr lang="en-US" sz="2400" dirty="0" smtClean="0"/>
              <a:t>Helps </a:t>
            </a:r>
            <a:r>
              <a:rPr lang="en-US" sz="2400" dirty="0"/>
              <a:t>in preparation of credit proposals of MSEs and forwards to these banks &amp; follows up for </a:t>
            </a:r>
            <a:r>
              <a:rPr lang="en-US" sz="2400" dirty="0" smtClean="0"/>
              <a:t>sanction</a:t>
            </a:r>
          </a:p>
          <a:p>
            <a:pPr algn="just">
              <a:defRPr/>
            </a:pPr>
            <a:r>
              <a:rPr lang="en-US" sz="2400" dirty="0" smtClean="0"/>
              <a:t>Empanelled Banks involve – </a:t>
            </a:r>
            <a:r>
              <a:rPr lang="en-US" sz="2400" i="1" u="sng" dirty="0" smtClean="0"/>
              <a:t>Central Bank of India, UCO Bank, SBI, SBH, Bank of Baroda, Bank of Maharashtra, SBT, Yes Bank, Axis Bank, OBC, HSBC, </a:t>
            </a:r>
            <a:r>
              <a:rPr lang="en-US" sz="2400" i="1" u="sng" dirty="0" err="1" smtClean="0"/>
              <a:t>Vijaya</a:t>
            </a:r>
            <a:r>
              <a:rPr lang="en-US" sz="2400" i="1" u="sng" dirty="0" smtClean="0"/>
              <a:t> Bank, Canara Bank, </a:t>
            </a:r>
            <a:r>
              <a:rPr lang="en-US" sz="2400" i="1" u="sng" dirty="0" err="1" smtClean="0"/>
              <a:t>Vijaya</a:t>
            </a:r>
            <a:r>
              <a:rPr lang="en-US" sz="2400" i="1" u="sng" dirty="0" smtClean="0"/>
              <a:t> bank, Federal Bank, etc, to name a few…</a:t>
            </a:r>
            <a:endParaRPr lang="en-US" sz="2400" i="1"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8250" y="838200"/>
            <a:ext cx="7905750" cy="584775"/>
          </a:xfrm>
          <a:prstGeom prst="rect">
            <a:avLst/>
          </a:prstGeom>
        </p:spPr>
        <p:txBody>
          <a:bodyPr wrap="square">
            <a:spAutoFit/>
          </a:bodyPr>
          <a:lstStyle/>
          <a:p>
            <a:pPr marL="666750" indent="-609600" algn="ctr">
              <a:spcBef>
                <a:spcPct val="20000"/>
              </a:spcBef>
              <a:defRPr/>
            </a:pPr>
            <a:r>
              <a:rPr lang="en-US" sz="3200" u="sng" kern="0" dirty="0" smtClean="0">
                <a:solidFill>
                  <a:srgbClr val="FF0000"/>
                </a:solidFill>
                <a:cs typeface="Times New Roman" pitchFamily="18" charset="0"/>
              </a:rPr>
              <a:t>NSIC’S NEW B2B PORTAL FOR MSMES</a:t>
            </a:r>
            <a:endParaRPr lang="en-US" sz="3200" u="sng" kern="0" dirty="0">
              <a:solidFill>
                <a:srgbClr val="FF0000"/>
              </a:solidFill>
              <a:cs typeface="Times New Roman" pitchFamily="18" charset="0"/>
            </a:endParaRPr>
          </a:p>
        </p:txBody>
      </p:sp>
      <p:sp>
        <p:nvSpPr>
          <p:cNvPr id="7" name="Rectangle 6"/>
          <p:cNvSpPr/>
          <p:nvPr/>
        </p:nvSpPr>
        <p:spPr>
          <a:xfrm>
            <a:off x="1260476" y="1524000"/>
            <a:ext cx="7883524" cy="6124754"/>
          </a:xfrm>
          <a:prstGeom prst="rect">
            <a:avLst/>
          </a:prstGeom>
        </p:spPr>
        <p:txBody>
          <a:bodyPr wrap="square">
            <a:spAutoFit/>
          </a:bodyPr>
          <a:lstStyle/>
          <a:p>
            <a:pPr algn="just"/>
            <a:r>
              <a:rPr lang="en-US" sz="2800" dirty="0" smtClean="0"/>
              <a:t>NSIC has always been striving to deliver something innovative and economic for the MSME units. The recently launched B2B portal and B2C portal exclusively for SSI units is boon for the sector.</a:t>
            </a:r>
          </a:p>
          <a:p>
            <a:pPr algn="just"/>
            <a:endParaRPr lang="en-US" sz="2800" dirty="0" smtClean="0"/>
          </a:p>
          <a:p>
            <a:pPr marL="457200" indent="-457200" algn="just">
              <a:buFont typeface="Arial" pitchFamily="34" charset="0"/>
              <a:buChar char="•"/>
            </a:pPr>
            <a:endParaRPr lang="en-US" sz="2800" dirty="0" smtClean="0"/>
          </a:p>
          <a:p>
            <a:pPr marL="457200" indent="-457200" algn="just">
              <a:buFont typeface="Arial" pitchFamily="34" charset="0"/>
              <a:buChar char="•"/>
            </a:pPr>
            <a:endParaRPr lang="en-US" sz="2800" dirty="0" smtClean="0"/>
          </a:p>
          <a:p>
            <a:pPr marL="457200" indent="-457200" algn="just"/>
            <a:endParaRPr lang="en-US" sz="2800" dirty="0" smtClean="0"/>
          </a:p>
          <a:p>
            <a:pPr marL="457200" indent="-457200" algn="just">
              <a:buFont typeface="Arial" pitchFamily="34" charset="0"/>
              <a:buChar char="•"/>
            </a:pPr>
            <a:endParaRPr lang="en-US" sz="2800" dirty="0" smtClean="0">
              <a:hlinkClick r:id="rId2"/>
            </a:endParaRPr>
          </a:p>
          <a:p>
            <a:pPr marL="457200" indent="-457200" algn="just">
              <a:buFont typeface="Arial" pitchFamily="34" charset="0"/>
              <a:buChar char="•"/>
            </a:pPr>
            <a:endParaRPr lang="en-US" sz="2800" dirty="0" smtClean="0">
              <a:hlinkClick r:id="rId2"/>
            </a:endParaRPr>
          </a:p>
          <a:p>
            <a:pPr marL="457200" indent="-457200" algn="just">
              <a:buFont typeface="Arial" pitchFamily="34" charset="0"/>
              <a:buChar char="•"/>
            </a:pPr>
            <a:endParaRPr lang="en-US" sz="2800" dirty="0" smtClean="0">
              <a:hlinkClick r:id="rId2"/>
            </a:endParaRPr>
          </a:p>
          <a:p>
            <a:pPr marL="457200" indent="-457200" algn="just"/>
            <a:endParaRPr lang="en-US" sz="2800" dirty="0"/>
          </a:p>
          <a:p>
            <a:pPr algn="just"/>
            <a:endParaRPr lang="en-US" sz="2800" dirty="0"/>
          </a:p>
        </p:txBody>
      </p:sp>
      <p:pic>
        <p:nvPicPr>
          <p:cNvPr id="8" name="Picture 7" descr="NSIC logo without GOI.jpg"/>
          <p:cNvPicPr>
            <a:picLocks noChangeAspect="1"/>
          </p:cNvPicPr>
          <p:nvPr/>
        </p:nvPicPr>
        <p:blipFill>
          <a:blip r:embed="rId3" cstate="print"/>
          <a:stretch>
            <a:fillRect/>
          </a:stretch>
        </p:blipFill>
        <p:spPr>
          <a:xfrm>
            <a:off x="8110593" y="0"/>
            <a:ext cx="1033407" cy="757238"/>
          </a:xfrm>
          <a:prstGeom prst="rect">
            <a:avLst/>
          </a:prstGeom>
        </p:spPr>
      </p:pic>
      <p:pic>
        <p:nvPicPr>
          <p:cNvPr id="9" name="Picture 5"/>
          <p:cNvPicPr>
            <a:picLocks noChangeAspect="1" noChangeArrowheads="1"/>
          </p:cNvPicPr>
          <p:nvPr/>
        </p:nvPicPr>
        <p:blipFill>
          <a:blip r:embed="rId4" cstate="print"/>
          <a:srcRect/>
          <a:stretch>
            <a:fillRect/>
          </a:stretch>
        </p:blipFill>
        <p:spPr bwMode="auto">
          <a:xfrm>
            <a:off x="1425108" y="3581400"/>
            <a:ext cx="3375492" cy="2133600"/>
          </a:xfrm>
          <a:prstGeom prst="rect">
            <a:avLst/>
          </a:prstGeom>
          <a:noFill/>
          <a:ln w="9525" cmpd="sng">
            <a:noFill/>
            <a:prstDash val="solid"/>
            <a:miter lim="800000"/>
            <a:headEnd/>
            <a:tailEnd/>
          </a:ln>
          <a:effectLst/>
        </p:spPr>
      </p:pic>
      <p:pic>
        <p:nvPicPr>
          <p:cNvPr id="10" name="Picture 2"/>
          <p:cNvPicPr>
            <a:picLocks noChangeAspect="1" noChangeArrowheads="1"/>
          </p:cNvPicPr>
          <p:nvPr/>
        </p:nvPicPr>
        <p:blipFill>
          <a:blip r:embed="rId5" cstate="print"/>
          <a:srcRect/>
          <a:stretch>
            <a:fillRect/>
          </a:stretch>
        </p:blipFill>
        <p:spPr bwMode="auto">
          <a:xfrm>
            <a:off x="5410200" y="3581400"/>
            <a:ext cx="3470055" cy="2209800"/>
          </a:xfrm>
          <a:prstGeom prst="rect">
            <a:avLst/>
          </a:prstGeom>
          <a:noFill/>
          <a:ln w="9525" cmpd="sng">
            <a:noFill/>
            <a:prstDash val="solid"/>
            <a:miter lim="800000"/>
            <a:headEnd/>
            <a:tailEnd/>
          </a:ln>
          <a:effectLst/>
        </p:spPr>
      </p:pic>
      <p:sp>
        <p:nvSpPr>
          <p:cNvPr id="11" name="TextBox 10"/>
          <p:cNvSpPr txBox="1"/>
          <p:nvPr/>
        </p:nvSpPr>
        <p:spPr>
          <a:xfrm>
            <a:off x="1371600" y="5943600"/>
            <a:ext cx="7391400" cy="646331"/>
          </a:xfrm>
          <a:prstGeom prst="rect">
            <a:avLst/>
          </a:prstGeom>
          <a:noFill/>
        </p:spPr>
        <p:txBody>
          <a:bodyPr wrap="square" rtlCol="0">
            <a:spAutoFit/>
          </a:bodyPr>
          <a:lstStyle/>
          <a:p>
            <a:r>
              <a:rPr lang="en-US" b="1" dirty="0" smtClean="0">
                <a:hlinkClick r:id="rId6"/>
              </a:rPr>
              <a:t>www.msmemart.com</a:t>
            </a:r>
            <a:r>
              <a:rPr lang="en-US" b="1" dirty="0" smtClean="0"/>
              <a:t>                                </a:t>
            </a:r>
            <a:r>
              <a:rPr lang="en-US" b="1" dirty="0" smtClean="0">
                <a:hlinkClick r:id="rId2"/>
              </a:rPr>
              <a:t>www.msmeshopping.com</a:t>
            </a:r>
            <a:endParaRPr lang="en-US" b="1" dirty="0" smtClean="0"/>
          </a:p>
          <a:p>
            <a:endParaRPr lang="en-US" dirty="0"/>
          </a:p>
        </p:txBody>
      </p:sp>
      <p:sp>
        <p:nvSpPr>
          <p:cNvPr id="12" name="TextBox 11"/>
          <p:cNvSpPr txBox="1"/>
          <p:nvPr/>
        </p:nvSpPr>
        <p:spPr>
          <a:xfrm>
            <a:off x="1524000" y="6096000"/>
            <a:ext cx="7391400" cy="923330"/>
          </a:xfrm>
          <a:prstGeom prst="rect">
            <a:avLst/>
          </a:prstGeom>
          <a:noFill/>
        </p:spPr>
        <p:txBody>
          <a:bodyPr wrap="square" rtlCol="0">
            <a:spAutoFit/>
          </a:bodyPr>
          <a:lstStyle/>
          <a:p>
            <a:pPr algn="ctr"/>
            <a:endParaRPr lang="en-US" b="1" i="1" dirty="0" smtClean="0"/>
          </a:p>
          <a:p>
            <a:pPr algn="ctr"/>
            <a:r>
              <a:rPr lang="en-US" b="1" i="1" dirty="0" smtClean="0"/>
              <a:t>Registration starts at Rs. 5000.00 per annum</a:t>
            </a:r>
          </a:p>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371600" y="685800"/>
            <a:ext cx="7772400" cy="1143000"/>
          </a:xfrm>
        </p:spPr>
        <p:txBody>
          <a:bodyPr>
            <a:normAutofit fontScale="90000"/>
          </a:bodyPr>
          <a:lstStyle/>
          <a:p>
            <a:pPr algn="ctr" eaLnBrk="1" hangingPunct="1"/>
            <a:r>
              <a:rPr lang="en-US" sz="4000" b="1" dirty="0" smtClean="0">
                <a:solidFill>
                  <a:srgbClr val="FF0000"/>
                </a:solidFill>
                <a:latin typeface="Arial" pitchFamily="34" charset="0"/>
              </a:rPr>
              <a:t>NSIC’S B2B PORTAL FOR MSMES</a:t>
            </a:r>
          </a:p>
        </p:txBody>
      </p:sp>
      <p:pic>
        <p:nvPicPr>
          <p:cNvPr id="5" name="Picture 4" descr="NSIC logo without GOI.jpg"/>
          <p:cNvPicPr>
            <a:picLocks noChangeAspect="1"/>
          </p:cNvPicPr>
          <p:nvPr/>
        </p:nvPicPr>
        <p:blipFill>
          <a:blip r:embed="rId2" cstate="print"/>
          <a:stretch>
            <a:fillRect/>
          </a:stretch>
        </p:blipFill>
        <p:spPr>
          <a:xfrm>
            <a:off x="8110593" y="0"/>
            <a:ext cx="1033407" cy="757238"/>
          </a:xfrm>
          <a:prstGeom prst="rect">
            <a:avLst/>
          </a:prstGeom>
        </p:spPr>
      </p:pic>
      <p:sp>
        <p:nvSpPr>
          <p:cNvPr id="6" name="Rectangle 3"/>
          <p:cNvSpPr txBox="1">
            <a:spLocks noChangeArrowheads="1"/>
          </p:cNvSpPr>
          <p:nvPr/>
        </p:nvSpPr>
        <p:spPr>
          <a:xfrm>
            <a:off x="1898650" y="1874838"/>
            <a:ext cx="7842250" cy="4525962"/>
          </a:xfrm>
          <a:prstGeom prst="rect">
            <a:avLst/>
          </a:prstGeom>
        </p:spPr>
        <p:txBody>
          <a:bodyPr>
            <a:normAutofit/>
          </a:bodyPr>
          <a:lstStyle/>
          <a:p>
            <a:pPr marL="609600" marR="0" lvl="0" indent="-609600" algn="l" defTabSz="914400" rtl="0" eaLnBrk="1" fontAlgn="auto" latinLnBrk="0" hangingPunct="1">
              <a:lnSpc>
                <a:spcPct val="120000"/>
              </a:lnSpc>
              <a:spcBef>
                <a:spcPts val="600"/>
              </a:spcBef>
              <a:spcAft>
                <a:spcPct val="20000"/>
              </a:spcAft>
              <a:buClr>
                <a:srgbClr val="FFFF00"/>
              </a:buClr>
              <a:buSzPct val="80000"/>
              <a:buFont typeface="+mj-lt"/>
              <a:buAutoNum type="arabicPeriod"/>
              <a:tabLst/>
              <a:defRPr/>
            </a:pPr>
            <a:r>
              <a:rPr kumimoji="0" lang="en-US" sz="2900" b="1" i="0" u="none" strike="noStrike" kern="1200" cap="none" spc="0" normalizeH="0" baseline="0" noProof="0" dirty="0" smtClean="0">
                <a:ln>
                  <a:noFill/>
                </a:ln>
                <a:effectLst/>
                <a:uLnTx/>
                <a:uFillTx/>
                <a:latin typeface="Arial" pitchFamily="34" charset="0"/>
                <a:ea typeface="+mn-ea"/>
                <a:cs typeface="+mn-cs"/>
              </a:rPr>
              <a:t>Tender Information with email alerts</a:t>
            </a:r>
          </a:p>
          <a:p>
            <a:pPr marL="609600" marR="0" lvl="0" indent="-609600" algn="l" defTabSz="914400" rtl="0" eaLnBrk="1" fontAlgn="auto" latinLnBrk="0" hangingPunct="1">
              <a:lnSpc>
                <a:spcPct val="120000"/>
              </a:lnSpc>
              <a:spcBef>
                <a:spcPts val="600"/>
              </a:spcBef>
              <a:spcAft>
                <a:spcPct val="20000"/>
              </a:spcAft>
              <a:buClr>
                <a:srgbClr val="FFFF00"/>
              </a:buClr>
              <a:buSzPct val="80000"/>
              <a:buFont typeface="+mj-lt"/>
              <a:buAutoNum type="arabicPeriod"/>
              <a:tabLst/>
              <a:defRPr/>
            </a:pPr>
            <a:r>
              <a:rPr kumimoji="0" lang="en-US" sz="2900" b="1" i="0" u="none" strike="noStrike" kern="1200" cap="none" spc="0" normalizeH="0" baseline="0" noProof="0" dirty="0" smtClean="0">
                <a:ln>
                  <a:noFill/>
                </a:ln>
                <a:effectLst/>
                <a:uLnTx/>
                <a:uFillTx/>
                <a:latin typeface="Arial" pitchFamily="34" charset="0"/>
                <a:ea typeface="+mn-ea"/>
                <a:cs typeface="+mn-cs"/>
              </a:rPr>
              <a:t>Global Trade Leads</a:t>
            </a:r>
          </a:p>
          <a:p>
            <a:pPr marL="609600" marR="0" lvl="0" indent="-609600" algn="l" defTabSz="914400" rtl="0" eaLnBrk="1" fontAlgn="auto" latinLnBrk="0" hangingPunct="1">
              <a:lnSpc>
                <a:spcPct val="120000"/>
              </a:lnSpc>
              <a:spcBef>
                <a:spcPts val="600"/>
              </a:spcBef>
              <a:spcAft>
                <a:spcPct val="20000"/>
              </a:spcAft>
              <a:buClr>
                <a:srgbClr val="FFFF00"/>
              </a:buClr>
              <a:buSzPct val="80000"/>
              <a:buFont typeface="+mj-lt"/>
              <a:buAutoNum type="arabicPeriod"/>
              <a:tabLst/>
              <a:defRPr/>
            </a:pPr>
            <a:r>
              <a:rPr kumimoji="0" lang="en-US" sz="2900" b="1" i="0" u="none" strike="noStrike" kern="1200" cap="none" spc="0" normalizeH="0" baseline="0" noProof="0" dirty="0" smtClean="0">
                <a:ln>
                  <a:noFill/>
                </a:ln>
                <a:effectLst/>
                <a:uLnTx/>
                <a:uFillTx/>
                <a:latin typeface="Arial" pitchFamily="34" charset="0"/>
                <a:ea typeface="+mn-ea"/>
                <a:cs typeface="+mn-cs"/>
              </a:rPr>
              <a:t>Technology Search</a:t>
            </a:r>
          </a:p>
          <a:p>
            <a:pPr marL="609600" marR="0" lvl="0" indent="-609600" algn="l" defTabSz="914400" rtl="0" eaLnBrk="1" fontAlgn="auto" latinLnBrk="0" hangingPunct="1">
              <a:lnSpc>
                <a:spcPct val="120000"/>
              </a:lnSpc>
              <a:spcBef>
                <a:spcPts val="600"/>
              </a:spcBef>
              <a:spcAft>
                <a:spcPct val="20000"/>
              </a:spcAft>
              <a:buClr>
                <a:srgbClr val="FFFF00"/>
              </a:buClr>
              <a:buSzPct val="80000"/>
              <a:buFont typeface="+mj-lt"/>
              <a:buAutoNum type="arabicPeriod"/>
              <a:tabLst/>
              <a:defRPr/>
            </a:pPr>
            <a:r>
              <a:rPr kumimoji="0" lang="en-US" sz="2900" b="1" i="0" u="none" strike="noStrike" kern="1200" cap="none" spc="0" normalizeH="0" baseline="0" noProof="0" dirty="0" smtClean="0">
                <a:ln>
                  <a:noFill/>
                </a:ln>
                <a:effectLst/>
                <a:uLnTx/>
                <a:uFillTx/>
                <a:latin typeface="Arial" pitchFamily="34" charset="0"/>
                <a:ea typeface="+mn-ea"/>
                <a:cs typeface="+mn-cs"/>
              </a:rPr>
              <a:t>Global Mart for e-commerce &amp; web portal (www.msmemart.com)</a:t>
            </a:r>
          </a:p>
          <a:p>
            <a:pPr marL="609600" marR="0" lvl="0" indent="-609600" algn="l" defTabSz="914400" rtl="0" eaLnBrk="1" fontAlgn="auto" latinLnBrk="0" hangingPunct="1">
              <a:lnSpc>
                <a:spcPct val="120000"/>
              </a:lnSpc>
              <a:spcBef>
                <a:spcPts val="600"/>
              </a:spcBef>
              <a:spcAft>
                <a:spcPct val="20000"/>
              </a:spcAft>
              <a:buClr>
                <a:srgbClr val="FFFF00"/>
              </a:buClr>
              <a:buSzPct val="80000"/>
              <a:buFont typeface="Wingdings 2"/>
              <a:buNone/>
              <a:tabLst/>
              <a:defRPr/>
            </a:pPr>
            <a:endParaRPr kumimoji="0" lang="en-US" sz="2800" b="0" i="0" u="none" strike="noStrike" kern="1200" cap="none" spc="0" normalizeH="0" baseline="0" noProof="0" dirty="0" smtClean="0">
              <a:ln>
                <a:noFill/>
              </a:ln>
              <a:solidFill>
                <a:srgbClr val="FFFFFF"/>
              </a:solidFill>
              <a:effectLst/>
              <a:uLnTx/>
              <a:uFillTx/>
              <a:latin typeface="Arial" pitchFamily="34"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762000"/>
            <a:ext cx="7467600" cy="400110"/>
          </a:xfrm>
          <a:prstGeom prst="rect">
            <a:avLst/>
          </a:prstGeom>
        </p:spPr>
        <p:txBody>
          <a:bodyPr wrap="square">
            <a:spAutoFit/>
          </a:bodyPr>
          <a:lstStyle/>
          <a:p>
            <a:r>
              <a:rPr lang="en-US" sz="2000" b="1" dirty="0" smtClean="0">
                <a:solidFill>
                  <a:srgbClr val="FF0000"/>
                </a:solidFill>
              </a:rPr>
              <a:t>        NSIC – TRAINING and INCUBATION CENTRE (TIC)</a:t>
            </a:r>
            <a:endParaRPr lang="en-US" sz="2000" b="1" dirty="0">
              <a:solidFill>
                <a:srgbClr val="FF0000"/>
              </a:solidFill>
            </a:endParaRPr>
          </a:p>
        </p:txBody>
      </p:sp>
      <p:pic>
        <p:nvPicPr>
          <p:cNvPr id="5" name="Picture 4" descr="NSIC logo without GOI.jpg"/>
          <p:cNvPicPr>
            <a:picLocks noChangeAspect="1"/>
          </p:cNvPicPr>
          <p:nvPr/>
        </p:nvPicPr>
        <p:blipFill>
          <a:blip r:embed="rId2" cstate="print"/>
          <a:stretch>
            <a:fillRect/>
          </a:stretch>
        </p:blipFill>
        <p:spPr>
          <a:xfrm>
            <a:off x="8110593" y="0"/>
            <a:ext cx="1033407" cy="757238"/>
          </a:xfrm>
          <a:prstGeom prst="rect">
            <a:avLst/>
          </a:prstGeom>
        </p:spPr>
      </p:pic>
      <p:sp>
        <p:nvSpPr>
          <p:cNvPr id="6" name="Rectangle 5"/>
          <p:cNvSpPr/>
          <p:nvPr/>
        </p:nvSpPr>
        <p:spPr>
          <a:xfrm>
            <a:off x="1295400" y="1219200"/>
            <a:ext cx="7848600" cy="1200329"/>
          </a:xfrm>
          <a:prstGeom prst="rect">
            <a:avLst/>
          </a:prstGeom>
        </p:spPr>
        <p:txBody>
          <a:bodyPr wrap="square">
            <a:spAutoFit/>
          </a:bodyPr>
          <a:lstStyle/>
          <a:p>
            <a:pPr algn="just">
              <a:buFont typeface="Arial" pitchFamily="34" charset="0"/>
              <a:buChar char="•"/>
            </a:pPr>
            <a:r>
              <a:rPr lang="en-US" dirty="0" smtClean="0"/>
              <a:t>NSIC Training-cum-Incubation Centers provide an opportunity to first generation  entrepreneurs to acquire skill for enterprise building and also incubating them to become successful small business owners</a:t>
            </a:r>
          </a:p>
          <a:p>
            <a:pPr algn="just">
              <a:buFont typeface="Arial" pitchFamily="34" charset="0"/>
              <a:buChar char="•"/>
            </a:pPr>
            <a:endParaRPr lang="en-US" dirty="0" smtClean="0"/>
          </a:p>
        </p:txBody>
      </p:sp>
      <p:sp>
        <p:nvSpPr>
          <p:cNvPr id="8" name="TextBox 7"/>
          <p:cNvSpPr txBox="1"/>
          <p:nvPr/>
        </p:nvSpPr>
        <p:spPr>
          <a:xfrm>
            <a:off x="990600" y="2753409"/>
            <a:ext cx="3581400" cy="3323987"/>
          </a:xfrm>
          <a:prstGeom prst="rect">
            <a:avLst/>
          </a:prstGeom>
          <a:noFill/>
        </p:spPr>
        <p:txBody>
          <a:bodyPr wrap="square" rtlCol="0">
            <a:spAutoFit/>
          </a:bodyPr>
          <a:lstStyle/>
          <a:p>
            <a:pPr algn="ctr"/>
            <a:r>
              <a:rPr lang="en-US" sz="1400" b="1" u="sng" dirty="0" smtClean="0">
                <a:solidFill>
                  <a:srgbClr val="7030A0"/>
                </a:solidFill>
              </a:rPr>
              <a:t>COMPUTER COURSES </a:t>
            </a:r>
          </a:p>
          <a:p>
            <a:pPr marL="514350" indent="-514350">
              <a:buFont typeface="+mj-lt"/>
              <a:buAutoNum type="arabicPeriod"/>
            </a:pPr>
            <a:r>
              <a:rPr lang="en-US" sz="1400" b="0" dirty="0" smtClean="0"/>
              <a:t>Office Automation through ICT</a:t>
            </a:r>
          </a:p>
          <a:p>
            <a:pPr marL="514350" indent="-514350">
              <a:buFont typeface="+mj-lt"/>
              <a:buAutoNum type="arabicPeriod"/>
            </a:pPr>
            <a:r>
              <a:rPr lang="en-US" sz="1400" dirty="0" smtClean="0"/>
              <a:t> </a:t>
            </a:r>
            <a:r>
              <a:rPr lang="en-US" sz="1400" b="0" dirty="0" smtClean="0"/>
              <a:t>Programme in Website Design</a:t>
            </a:r>
            <a:r>
              <a:rPr lang="en-US" sz="1400" dirty="0" smtClean="0"/>
              <a:t> </a:t>
            </a:r>
            <a:r>
              <a:rPr lang="en-US" sz="1400" b="0" dirty="0" smtClean="0"/>
              <a:t>Certificate </a:t>
            </a:r>
          </a:p>
          <a:p>
            <a:pPr marL="514350" indent="-514350">
              <a:buFont typeface="+mj-lt"/>
              <a:buAutoNum type="arabicPeriod"/>
            </a:pPr>
            <a:r>
              <a:rPr lang="en-US" sz="1400" b="0" dirty="0" smtClean="0"/>
              <a:t>Programme in AutoCAD</a:t>
            </a:r>
            <a:r>
              <a:rPr lang="en-US" sz="1400" dirty="0" smtClean="0"/>
              <a:t> </a:t>
            </a:r>
          </a:p>
          <a:p>
            <a:pPr marL="514350" indent="-514350">
              <a:buFont typeface="+mj-lt"/>
              <a:buAutoNum type="arabicPeriod"/>
            </a:pPr>
            <a:r>
              <a:rPr lang="en-US" sz="1400" b="0" dirty="0" smtClean="0"/>
              <a:t>Multi-Media / Graphic Design Training</a:t>
            </a:r>
            <a:r>
              <a:rPr lang="en-US" sz="1400" dirty="0" smtClean="0"/>
              <a:t> </a:t>
            </a:r>
          </a:p>
          <a:p>
            <a:pPr marL="514350" indent="-514350">
              <a:buFont typeface="+mj-lt"/>
              <a:buAutoNum type="arabicPeriod"/>
            </a:pPr>
            <a:r>
              <a:rPr lang="en-US" sz="1400" b="0" dirty="0" smtClean="0"/>
              <a:t>Certificate in Computer Concepts</a:t>
            </a:r>
            <a:r>
              <a:rPr lang="en-US" sz="1400" dirty="0" smtClean="0"/>
              <a:t> </a:t>
            </a:r>
          </a:p>
          <a:p>
            <a:pPr marL="514350" indent="-514350">
              <a:buFont typeface="+mj-lt"/>
              <a:buAutoNum type="arabicPeriod"/>
            </a:pPr>
            <a:r>
              <a:rPr lang="en-US" sz="1400" b="0" dirty="0" smtClean="0"/>
              <a:t>Certificate course in Computerized Accounting</a:t>
            </a:r>
            <a:r>
              <a:rPr lang="en-US" sz="1400" dirty="0" smtClean="0"/>
              <a:t> </a:t>
            </a:r>
          </a:p>
          <a:p>
            <a:pPr marL="514350" indent="-514350">
              <a:buFont typeface="+mj-lt"/>
              <a:buAutoNum type="arabicPeriod"/>
            </a:pPr>
            <a:r>
              <a:rPr lang="en-US" sz="1400" b="0" dirty="0" smtClean="0"/>
              <a:t>C, C++ and OOPs </a:t>
            </a:r>
          </a:p>
          <a:p>
            <a:pPr marL="514350" indent="-514350">
              <a:buFont typeface="+mj-lt"/>
              <a:buAutoNum type="arabicPeriod"/>
            </a:pPr>
            <a:r>
              <a:rPr lang="en-US" sz="1400" b="0" dirty="0" smtClean="0"/>
              <a:t>Core Java programming</a:t>
            </a:r>
            <a:r>
              <a:rPr lang="en-US" sz="1400" dirty="0" smtClean="0"/>
              <a:t> </a:t>
            </a:r>
          </a:p>
          <a:p>
            <a:pPr marL="514350" indent="-514350">
              <a:buFont typeface="+mj-lt"/>
              <a:buAutoNum type="arabicPeriod"/>
            </a:pPr>
            <a:r>
              <a:rPr lang="en-US" sz="1400" b="0" dirty="0" smtClean="0"/>
              <a:t>Advanced Java programming</a:t>
            </a:r>
            <a:r>
              <a:rPr lang="en-US" sz="1400" dirty="0" smtClean="0"/>
              <a:t> </a:t>
            </a:r>
            <a:r>
              <a:rPr lang="en-US" sz="1400" b="0" dirty="0" smtClean="0"/>
              <a:t>Visual Basic with Access </a:t>
            </a:r>
            <a:r>
              <a:rPr lang="en-US" sz="1400" dirty="0" smtClean="0"/>
              <a:t> </a:t>
            </a:r>
          </a:p>
          <a:p>
            <a:pPr marL="514350" indent="-514350">
              <a:buFont typeface="+mj-lt"/>
              <a:buAutoNum type="arabicPeriod"/>
            </a:pPr>
            <a:r>
              <a:rPr lang="en-US" sz="1400" b="0" dirty="0" smtClean="0"/>
              <a:t>Oracle, SQL and PL SQL</a:t>
            </a:r>
            <a:r>
              <a:rPr lang="en-US" sz="1400" dirty="0" smtClean="0"/>
              <a:t> </a:t>
            </a:r>
          </a:p>
          <a:p>
            <a:pPr marL="514350" indent="-514350">
              <a:buFont typeface="+mj-lt"/>
              <a:buAutoNum type="arabicPeriod"/>
            </a:pPr>
            <a:r>
              <a:rPr lang="en-US" sz="1400" b="0" dirty="0" smtClean="0"/>
              <a:t>MS.NET programming </a:t>
            </a:r>
            <a:endParaRPr lang="en-US" sz="1400" dirty="0"/>
          </a:p>
        </p:txBody>
      </p:sp>
      <p:sp>
        <p:nvSpPr>
          <p:cNvPr id="9" name="TextBox 8"/>
          <p:cNvSpPr txBox="1"/>
          <p:nvPr/>
        </p:nvSpPr>
        <p:spPr>
          <a:xfrm>
            <a:off x="5257800" y="2800796"/>
            <a:ext cx="3581400" cy="1600438"/>
          </a:xfrm>
          <a:prstGeom prst="rect">
            <a:avLst/>
          </a:prstGeom>
          <a:noFill/>
        </p:spPr>
        <p:txBody>
          <a:bodyPr wrap="square" rtlCol="0">
            <a:spAutoFit/>
          </a:bodyPr>
          <a:lstStyle/>
          <a:p>
            <a:pPr algn="ctr"/>
            <a:r>
              <a:rPr lang="en-US" sz="1400" b="1" u="sng" dirty="0" smtClean="0">
                <a:solidFill>
                  <a:srgbClr val="7030A0"/>
                </a:solidFill>
              </a:rPr>
              <a:t>CONVENTIONAL TRAINING </a:t>
            </a:r>
          </a:p>
          <a:p>
            <a:pPr marL="514350" indent="-514350">
              <a:buFont typeface="+mj-lt"/>
              <a:buAutoNum type="arabicPeriod"/>
            </a:pPr>
            <a:r>
              <a:rPr lang="en-US" sz="1400" b="0" dirty="0" smtClean="0"/>
              <a:t>Pneumatics operation training</a:t>
            </a:r>
          </a:p>
          <a:p>
            <a:pPr marL="514350" indent="-514350">
              <a:buFont typeface="+mj-lt"/>
              <a:buAutoNum type="arabicPeriod"/>
            </a:pPr>
            <a:r>
              <a:rPr lang="en-US" sz="1400" dirty="0" smtClean="0"/>
              <a:t> </a:t>
            </a:r>
            <a:r>
              <a:rPr lang="en-US" sz="1400" b="0" dirty="0" smtClean="0"/>
              <a:t>Hydraulics operation training</a:t>
            </a:r>
          </a:p>
          <a:p>
            <a:pPr marL="514350" indent="-514350">
              <a:buFont typeface="+mj-lt"/>
              <a:buAutoNum type="arabicPeriod"/>
            </a:pPr>
            <a:r>
              <a:rPr lang="en-US" sz="1400" b="0" dirty="0" smtClean="0"/>
              <a:t>Book binder </a:t>
            </a:r>
          </a:p>
          <a:p>
            <a:pPr marL="514350" indent="-514350">
              <a:buFont typeface="+mj-lt"/>
              <a:buAutoNum type="arabicPeriod"/>
            </a:pPr>
            <a:r>
              <a:rPr lang="en-US" sz="1400" b="0" dirty="0" smtClean="0"/>
              <a:t>Digital Photography &amp; processing</a:t>
            </a:r>
          </a:p>
          <a:p>
            <a:pPr marL="514350" indent="-514350">
              <a:buFont typeface="+mj-lt"/>
              <a:buAutoNum type="arabicPeriod"/>
            </a:pPr>
            <a:r>
              <a:rPr lang="en-US" sz="1400" b="0" dirty="0" smtClean="0"/>
              <a:t>Spray Painting</a:t>
            </a:r>
          </a:p>
          <a:p>
            <a:pPr marL="514350" indent="-514350">
              <a:buFont typeface="+mj-lt"/>
              <a:buAutoNum type="arabicPeriod"/>
            </a:pPr>
            <a:r>
              <a:rPr lang="en-US" sz="1400" b="0" dirty="0" smtClean="0"/>
              <a:t>Powder Coating</a:t>
            </a:r>
            <a:endParaRPr lang="en-US" sz="1400" b="0" dirty="0"/>
          </a:p>
        </p:txBody>
      </p:sp>
      <p:sp>
        <p:nvSpPr>
          <p:cNvPr id="10" name="TextBox 9"/>
          <p:cNvSpPr txBox="1"/>
          <p:nvPr/>
        </p:nvSpPr>
        <p:spPr>
          <a:xfrm>
            <a:off x="5334000" y="4572000"/>
            <a:ext cx="3581400" cy="1384995"/>
          </a:xfrm>
          <a:prstGeom prst="rect">
            <a:avLst/>
          </a:prstGeom>
          <a:noFill/>
        </p:spPr>
        <p:txBody>
          <a:bodyPr wrap="square" rtlCol="0">
            <a:spAutoFit/>
          </a:bodyPr>
          <a:lstStyle/>
          <a:p>
            <a:pPr algn="ctr"/>
            <a:r>
              <a:rPr lang="en-US" sz="1400" b="1" u="sng" dirty="0" smtClean="0">
                <a:solidFill>
                  <a:srgbClr val="7030A0"/>
                </a:solidFill>
              </a:rPr>
              <a:t>ELECTRONIC COURSES</a:t>
            </a:r>
          </a:p>
          <a:p>
            <a:pPr marL="342900" indent="-342900">
              <a:buFont typeface="+mj-lt"/>
              <a:buAutoNum type="arabicPeriod"/>
            </a:pPr>
            <a:r>
              <a:rPr lang="en-US" sz="1400" b="0" dirty="0" smtClean="0"/>
              <a:t>Mobile Repairing </a:t>
            </a:r>
          </a:p>
          <a:p>
            <a:pPr marL="342900" indent="-342900">
              <a:buFont typeface="+mj-lt"/>
              <a:buAutoNum type="arabicPeriod"/>
            </a:pPr>
            <a:r>
              <a:rPr lang="en-US" sz="1400" b="0" dirty="0" smtClean="0"/>
              <a:t> Radio and TV repair</a:t>
            </a:r>
          </a:p>
          <a:p>
            <a:pPr marL="342900" indent="-342900">
              <a:buFont typeface="+mj-lt"/>
              <a:buAutoNum type="arabicPeriod"/>
            </a:pPr>
            <a:r>
              <a:rPr lang="en-US" sz="1400" b="0" dirty="0" smtClean="0"/>
              <a:t>Repairing of electrical gadgets</a:t>
            </a:r>
          </a:p>
          <a:p>
            <a:pPr marL="342900" indent="-342900">
              <a:buFont typeface="+mj-lt"/>
              <a:buAutoNum type="arabicPeriod"/>
            </a:pPr>
            <a:r>
              <a:rPr lang="en-US" sz="1400" b="0" dirty="0" smtClean="0"/>
              <a:t>Repair of refrigerator &amp; AC</a:t>
            </a:r>
          </a:p>
          <a:p>
            <a:pPr marL="342900" indent="-342900">
              <a:buFont typeface="+mj-lt"/>
              <a:buAutoNum type="arabicPeriod"/>
            </a:pPr>
            <a:r>
              <a:rPr lang="en-US" sz="1400" b="0" dirty="0" smtClean="0"/>
              <a:t>Electrical appliances repairing</a:t>
            </a:r>
            <a:endParaRPr lang="en-US" sz="1400" b="0" dirty="0"/>
          </a:p>
        </p:txBody>
      </p:sp>
      <p:sp>
        <p:nvSpPr>
          <p:cNvPr id="11" name="Rectangle 10"/>
          <p:cNvSpPr/>
          <p:nvPr/>
        </p:nvSpPr>
        <p:spPr>
          <a:xfrm>
            <a:off x="990600" y="2340114"/>
            <a:ext cx="8153400" cy="707886"/>
          </a:xfrm>
          <a:prstGeom prst="rect">
            <a:avLst/>
          </a:prstGeom>
        </p:spPr>
        <p:txBody>
          <a:bodyPr wrap="square">
            <a:spAutoFit/>
          </a:bodyPr>
          <a:lstStyle/>
          <a:p>
            <a:r>
              <a:rPr lang="en-US" sz="2000" b="1" dirty="0" smtClean="0">
                <a:solidFill>
                  <a:srgbClr val="FF0000"/>
                </a:solidFill>
              </a:rPr>
              <a:t>        </a:t>
            </a:r>
            <a:r>
              <a:rPr lang="en-US" sz="2000" b="1" i="1" u="sng" dirty="0" smtClean="0">
                <a:solidFill>
                  <a:srgbClr val="00B0F0"/>
                </a:solidFill>
              </a:rPr>
              <a:t>INDICATIVE LIST OF TRAINING MODULES FOR NSIC-TIC</a:t>
            </a:r>
          </a:p>
          <a:p>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38200" y="725269"/>
            <a:ext cx="8153400" cy="584775"/>
          </a:xfrm>
          <a:prstGeom prst="rect">
            <a:avLst/>
          </a:prstGeom>
          <a:noFill/>
          <a:ln w="12700" cap="sq">
            <a:noFill/>
            <a:miter lim="800000"/>
            <a:headEnd type="none" w="sm" len="sm"/>
            <a:tailEnd type="none" w="sm" len="sm"/>
          </a:ln>
        </p:spPr>
        <p:txBody>
          <a:bodyPr wrap="square">
            <a:spAutoFit/>
          </a:bodyPr>
          <a:lstStyle/>
          <a:p>
            <a:pPr algn="ctr"/>
            <a:r>
              <a:rPr lang="en-US" sz="3200" b="1" dirty="0" smtClean="0">
                <a:solidFill>
                  <a:srgbClr val="FF0000"/>
                </a:solidFill>
              </a:rPr>
              <a:t>PERFORMANCE AND CREDIT RATING</a:t>
            </a:r>
            <a:endParaRPr lang="en-US" sz="3200" b="1" dirty="0">
              <a:solidFill>
                <a:srgbClr val="FF0000"/>
              </a:solidFill>
            </a:endParaRPr>
          </a:p>
        </p:txBody>
      </p:sp>
      <p:sp>
        <p:nvSpPr>
          <p:cNvPr id="5" name="Text Box 4"/>
          <p:cNvSpPr txBox="1">
            <a:spLocks noChangeArrowheads="1"/>
          </p:cNvSpPr>
          <p:nvPr/>
        </p:nvSpPr>
        <p:spPr bwMode="auto">
          <a:xfrm>
            <a:off x="1143000" y="1371600"/>
            <a:ext cx="7696200" cy="2677656"/>
          </a:xfrm>
          <a:prstGeom prst="rect">
            <a:avLst/>
          </a:prstGeom>
          <a:noFill/>
          <a:ln w="12700" cap="sq">
            <a:noFill/>
            <a:miter lim="800000"/>
            <a:headEnd type="none" w="sm" len="sm"/>
            <a:tailEnd type="none" w="sm" len="sm"/>
          </a:ln>
        </p:spPr>
        <p:txBody>
          <a:bodyPr wrap="square">
            <a:spAutoFit/>
          </a:bodyPr>
          <a:lstStyle/>
          <a:p>
            <a:pPr marL="457200" indent="-457200">
              <a:buFont typeface="+mj-lt"/>
              <a:buAutoNum type="arabicPeriod"/>
            </a:pPr>
            <a:r>
              <a:rPr lang="en-US" sz="2400" dirty="0"/>
              <a:t>Helps MSMEs in accessing credits from banks &amp; financial institutions, orders from foreign buyers.</a:t>
            </a:r>
          </a:p>
          <a:p>
            <a:pPr marL="457200" indent="-457200">
              <a:buFont typeface="+mj-lt"/>
              <a:buAutoNum type="arabicPeriod"/>
            </a:pPr>
            <a:r>
              <a:rPr lang="en-US" sz="2400" dirty="0"/>
              <a:t>Helps in assessing their strengths and weaknesses.</a:t>
            </a:r>
          </a:p>
          <a:p>
            <a:pPr marL="457200" indent="-457200">
              <a:buFont typeface="+mj-lt"/>
              <a:buAutoNum type="arabicPeriod"/>
            </a:pPr>
            <a:r>
              <a:rPr lang="en-US" sz="2400" dirty="0"/>
              <a:t>Rating by one of the empanelled Rating agencies.</a:t>
            </a:r>
          </a:p>
          <a:p>
            <a:pPr marL="457200" indent="-457200">
              <a:buFont typeface="+mj-lt"/>
              <a:buAutoNum type="arabicPeriod"/>
            </a:pPr>
            <a:r>
              <a:rPr lang="en-US" sz="2400" dirty="0"/>
              <a:t>Government </a:t>
            </a:r>
            <a:r>
              <a:rPr lang="en-US" sz="2400" dirty="0" smtClean="0"/>
              <a:t>subsidizes </a:t>
            </a:r>
            <a:r>
              <a:rPr lang="en-US" sz="2400" dirty="0"/>
              <a:t>75% of the cost of Rating fee </a:t>
            </a:r>
            <a:r>
              <a:rPr lang="en-US" sz="2400" dirty="0" smtClean="0"/>
              <a:t>up to </a:t>
            </a:r>
            <a:r>
              <a:rPr lang="en-US" sz="2400" dirty="0"/>
              <a:t>maximum of Rs. 40,000/ USD800)</a:t>
            </a:r>
          </a:p>
          <a:p>
            <a:pPr marL="457200" indent="-457200">
              <a:buFont typeface="+mj-lt"/>
              <a:buAutoNum type="arabicPeriod"/>
            </a:pPr>
            <a:r>
              <a:rPr lang="en-US" sz="2400" dirty="0"/>
              <a:t>Concessional credits from Banks/FIs to such rated units.</a:t>
            </a:r>
          </a:p>
        </p:txBody>
      </p:sp>
      <p:pic>
        <p:nvPicPr>
          <p:cNvPr id="6" name="Picture 5" descr="NSIC logo without GOI.jpg"/>
          <p:cNvPicPr>
            <a:picLocks noChangeAspect="1"/>
          </p:cNvPicPr>
          <p:nvPr/>
        </p:nvPicPr>
        <p:blipFill>
          <a:blip r:embed="rId2" cstate="print"/>
          <a:stretch>
            <a:fillRect/>
          </a:stretch>
        </p:blipFill>
        <p:spPr>
          <a:xfrm>
            <a:off x="8110593" y="0"/>
            <a:ext cx="1033407" cy="757238"/>
          </a:xfrm>
          <a:prstGeom prst="rect">
            <a:avLst/>
          </a:prstGeom>
        </p:spPr>
      </p:pic>
      <p:pic>
        <p:nvPicPr>
          <p:cNvPr id="1026" name="Picture 2" descr="http://www.topnews.in/files/Crisil156.jpg"/>
          <p:cNvPicPr>
            <a:picLocks noChangeAspect="1" noChangeArrowheads="1"/>
          </p:cNvPicPr>
          <p:nvPr/>
        </p:nvPicPr>
        <p:blipFill>
          <a:blip r:embed="rId3"/>
          <a:srcRect/>
          <a:stretch>
            <a:fillRect/>
          </a:stretch>
        </p:blipFill>
        <p:spPr bwMode="auto">
          <a:xfrm>
            <a:off x="1714500" y="4138390"/>
            <a:ext cx="1828800" cy="1348010"/>
          </a:xfrm>
          <a:prstGeom prst="rect">
            <a:avLst/>
          </a:prstGeom>
          <a:noFill/>
        </p:spPr>
      </p:pic>
      <p:pic>
        <p:nvPicPr>
          <p:cNvPr id="1028" name="Picture 4" descr="http://www.tricolite.com/images/smera_logo.gif"/>
          <p:cNvPicPr>
            <a:picLocks noChangeAspect="1" noChangeArrowheads="1"/>
          </p:cNvPicPr>
          <p:nvPr/>
        </p:nvPicPr>
        <p:blipFill>
          <a:blip r:embed="rId4"/>
          <a:srcRect/>
          <a:stretch>
            <a:fillRect/>
          </a:stretch>
        </p:blipFill>
        <p:spPr bwMode="auto">
          <a:xfrm>
            <a:off x="3848100" y="4191000"/>
            <a:ext cx="2002451" cy="1295400"/>
          </a:xfrm>
          <a:prstGeom prst="rect">
            <a:avLst/>
          </a:prstGeom>
          <a:noFill/>
        </p:spPr>
      </p:pic>
      <p:pic>
        <p:nvPicPr>
          <p:cNvPr id="1030" name="Picture 6" descr="http://indiaratings.doattend.com/system/company_logos/990/std/ET-50151-India-Logo%20primary.png?1351157016"/>
          <p:cNvPicPr>
            <a:picLocks noChangeAspect="1" noChangeArrowheads="1"/>
          </p:cNvPicPr>
          <p:nvPr/>
        </p:nvPicPr>
        <p:blipFill>
          <a:blip r:embed="rId5"/>
          <a:srcRect/>
          <a:stretch>
            <a:fillRect/>
          </a:stretch>
        </p:blipFill>
        <p:spPr bwMode="auto">
          <a:xfrm>
            <a:off x="5905500" y="4343400"/>
            <a:ext cx="2476500" cy="1085850"/>
          </a:xfrm>
          <a:prstGeom prst="rect">
            <a:avLst/>
          </a:prstGeom>
          <a:noFill/>
        </p:spPr>
      </p:pic>
      <p:pic>
        <p:nvPicPr>
          <p:cNvPr id="1032" name="Picture 8" descr="http://niftystrategy.com/wp-content/uploads/2012/12/Logo2.png"/>
          <p:cNvPicPr>
            <a:picLocks noChangeAspect="1" noChangeArrowheads="1"/>
          </p:cNvPicPr>
          <p:nvPr/>
        </p:nvPicPr>
        <p:blipFill>
          <a:blip r:embed="rId6"/>
          <a:srcRect/>
          <a:stretch>
            <a:fillRect/>
          </a:stretch>
        </p:blipFill>
        <p:spPr bwMode="auto">
          <a:xfrm>
            <a:off x="1562100" y="5638800"/>
            <a:ext cx="2438400" cy="849641"/>
          </a:xfrm>
          <a:prstGeom prst="rect">
            <a:avLst/>
          </a:prstGeom>
          <a:noFill/>
        </p:spPr>
      </p:pic>
      <p:pic>
        <p:nvPicPr>
          <p:cNvPr id="1034" name="Picture 10" descr="http://www.autopulze.com/wp-content/uploads/2012/07/icra-logo.jpg"/>
          <p:cNvPicPr>
            <a:picLocks noChangeAspect="1" noChangeArrowheads="1"/>
          </p:cNvPicPr>
          <p:nvPr/>
        </p:nvPicPr>
        <p:blipFill>
          <a:blip r:embed="rId7" cstate="print"/>
          <a:srcRect/>
          <a:stretch>
            <a:fillRect/>
          </a:stretch>
        </p:blipFill>
        <p:spPr bwMode="auto">
          <a:xfrm>
            <a:off x="4076700" y="5562600"/>
            <a:ext cx="1524000" cy="1143000"/>
          </a:xfrm>
          <a:prstGeom prst="rect">
            <a:avLst/>
          </a:prstGeom>
          <a:noFill/>
        </p:spPr>
      </p:pic>
      <p:pic>
        <p:nvPicPr>
          <p:cNvPr id="1036" name="Picture 12" descr="http://www.algolworld.com/logo/Onicra-logo1.jpg"/>
          <p:cNvPicPr>
            <a:picLocks noChangeAspect="1" noChangeArrowheads="1"/>
          </p:cNvPicPr>
          <p:nvPr/>
        </p:nvPicPr>
        <p:blipFill>
          <a:blip r:embed="rId8"/>
          <a:srcRect/>
          <a:stretch>
            <a:fillRect/>
          </a:stretch>
        </p:blipFill>
        <p:spPr bwMode="auto">
          <a:xfrm>
            <a:off x="5753100" y="5715000"/>
            <a:ext cx="2467596" cy="838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133600"/>
            <a:ext cx="8077200" cy="2057400"/>
          </a:xfrm>
        </p:spPr>
        <p:txBody>
          <a:bodyPr>
            <a:noAutofit/>
          </a:bodyPr>
          <a:lstStyle/>
          <a:p>
            <a:pPr>
              <a:buNone/>
            </a:pPr>
            <a:r>
              <a:rPr lang="en-US" sz="8800" b="1" dirty="0" smtClean="0">
                <a:solidFill>
                  <a:srgbClr val="00B050"/>
                </a:solidFill>
                <a:latin typeface="Bradley Hand ITC" pitchFamily="66" charset="0"/>
              </a:rPr>
              <a:t>THANK YOU</a:t>
            </a:r>
            <a:endParaRPr lang="en-US" sz="8800" b="1" dirty="0">
              <a:solidFill>
                <a:srgbClr val="00B050"/>
              </a:solidFill>
              <a:latin typeface="Bradley Hand ITC" pitchFamily="66" charset="0"/>
            </a:endParaRPr>
          </a:p>
        </p:txBody>
      </p:sp>
      <p:sp>
        <p:nvSpPr>
          <p:cNvPr id="5" name="Rectangle 4"/>
          <p:cNvSpPr/>
          <p:nvPr/>
        </p:nvSpPr>
        <p:spPr>
          <a:xfrm>
            <a:off x="4038600" y="6031468"/>
            <a:ext cx="4267200" cy="830997"/>
          </a:xfrm>
          <a:prstGeom prst="rect">
            <a:avLst/>
          </a:prstGeom>
        </p:spPr>
        <p:txBody>
          <a:bodyPr wrap="square">
            <a:spAutoFit/>
          </a:bodyPr>
          <a:lstStyle/>
          <a:p>
            <a:r>
              <a:rPr lang="en-US" dirty="0" smtClean="0">
                <a:latin typeface="Lucida Handwriting" pitchFamily="66" charset="0"/>
              </a:rPr>
              <a:t>FORUM OPEN FOR QUERIES  </a:t>
            </a:r>
            <a:r>
              <a:rPr lang="en-US" sz="4800" dirty="0" smtClean="0">
                <a:latin typeface="Lucida Handwriting" pitchFamily="66" charset="0"/>
              </a:rPr>
              <a:t>?</a:t>
            </a:r>
            <a:endParaRPr lang="en-US" dirty="0">
              <a:latin typeface="Lucida Handwriting"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INTRODUCTION</a:t>
            </a:r>
            <a:endParaRPr lang="en-US" dirty="0">
              <a:solidFill>
                <a:srgbClr val="FF0000"/>
              </a:solidFill>
            </a:endParaRPr>
          </a:p>
        </p:txBody>
      </p:sp>
      <p:sp>
        <p:nvSpPr>
          <p:cNvPr id="3" name="Content Placeholder 2"/>
          <p:cNvSpPr>
            <a:spLocks noGrp="1"/>
          </p:cNvSpPr>
          <p:nvPr>
            <p:ph idx="1"/>
          </p:nvPr>
        </p:nvSpPr>
        <p:spPr/>
        <p:txBody>
          <a:bodyPr/>
          <a:lstStyle/>
          <a:p>
            <a:r>
              <a:rPr lang="en-US" sz="2800" dirty="0" smtClean="0">
                <a:solidFill>
                  <a:srgbClr val="008000"/>
                </a:solidFill>
              </a:rPr>
              <a:t>Established in the year 1955</a:t>
            </a:r>
          </a:p>
          <a:p>
            <a:r>
              <a:rPr lang="en-US" sz="2800" dirty="0" smtClean="0">
                <a:solidFill>
                  <a:srgbClr val="008000"/>
                </a:solidFill>
              </a:rPr>
              <a:t>Functioning under the Ministry of Micro, Small and Medium Enterprises (MSME), Govt. of India.</a:t>
            </a:r>
          </a:p>
          <a:p>
            <a:r>
              <a:rPr lang="en-US" sz="2800" dirty="0" smtClean="0">
                <a:solidFill>
                  <a:srgbClr val="008000"/>
                </a:solidFill>
              </a:rPr>
              <a:t>AIM: </a:t>
            </a:r>
            <a:r>
              <a:rPr lang="en-US" sz="2800" i="1" dirty="0" smtClean="0">
                <a:solidFill>
                  <a:srgbClr val="008000"/>
                </a:solidFill>
              </a:rPr>
              <a:t>“aid, counsel , assist, finance, protect and promote the interests of micro &amp; small enterprises in India”</a:t>
            </a:r>
          </a:p>
          <a:p>
            <a:endParaRPr lang="en-US" dirty="0"/>
          </a:p>
        </p:txBody>
      </p:sp>
      <p:pic>
        <p:nvPicPr>
          <p:cNvPr id="4" name="Picture 3" descr="NSIC logo without GOI.jpg"/>
          <p:cNvPicPr>
            <a:picLocks noChangeAspect="1"/>
          </p:cNvPicPr>
          <p:nvPr/>
        </p:nvPicPr>
        <p:blipFill>
          <a:blip r:embed="rId2" cstate="print"/>
          <a:stretch>
            <a:fillRect/>
          </a:stretch>
        </p:blipFill>
        <p:spPr>
          <a:xfrm>
            <a:off x="8110593" y="0"/>
            <a:ext cx="1033407" cy="75723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498080" cy="1143000"/>
          </a:xfrm>
        </p:spPr>
        <p:txBody>
          <a:bodyPr/>
          <a:lstStyle/>
          <a:p>
            <a:r>
              <a:rPr lang="en-US" dirty="0" smtClean="0"/>
              <a:t>ORGANISATION STRUCTURE</a:t>
            </a:r>
            <a:endParaRPr lang="en-US" dirty="0"/>
          </a:p>
        </p:txBody>
      </p:sp>
      <p:grpSp>
        <p:nvGrpSpPr>
          <p:cNvPr id="4" name="Group 3"/>
          <p:cNvGrpSpPr>
            <a:grpSpLocks/>
          </p:cNvGrpSpPr>
          <p:nvPr/>
        </p:nvGrpSpPr>
        <p:grpSpPr bwMode="auto">
          <a:xfrm>
            <a:off x="914400" y="1676400"/>
            <a:ext cx="8246274" cy="4249738"/>
            <a:chOff x="750" y="1283"/>
            <a:chExt cx="4795" cy="2677"/>
          </a:xfrm>
        </p:grpSpPr>
        <p:sp>
          <p:nvSpPr>
            <p:cNvPr id="5" name="Oval 4"/>
            <p:cNvSpPr>
              <a:spLocks noChangeArrowheads="1"/>
            </p:cNvSpPr>
            <p:nvPr/>
          </p:nvSpPr>
          <p:spPr bwMode="auto">
            <a:xfrm>
              <a:off x="750" y="3395"/>
              <a:ext cx="1081" cy="565"/>
            </a:xfrm>
            <a:prstGeom prst="ellipse">
              <a:avLst/>
            </a:prstGeom>
            <a:solidFill>
              <a:srgbClr val="CCFFFF"/>
            </a:solidFill>
            <a:ln w="9525">
              <a:round/>
              <a:headEnd/>
              <a:tailEnd/>
            </a:ln>
            <a:scene3d>
              <a:camera prst="legacyObliqueTopLeft"/>
              <a:lightRig rig="legacyFlat3" dir="t"/>
            </a:scene3d>
            <a:sp3d extrusionH="430200" prstMaterial="legacyMatte">
              <a:bevelT w="13500" h="13500" prst="angle"/>
              <a:bevelB w="13500" h="13500" prst="angle"/>
              <a:extrusionClr>
                <a:srgbClr val="CCFFFF"/>
              </a:extrusionClr>
            </a:sp3d>
          </p:spPr>
          <p:txBody>
            <a:bodyPr wrap="none" anchor="ctr">
              <a:flatTx/>
            </a:bodyPr>
            <a:lstStyle/>
            <a:p>
              <a:pPr algn="ctr">
                <a:spcBef>
                  <a:spcPct val="0"/>
                </a:spcBef>
              </a:pPr>
              <a:r>
                <a:rPr lang="en-US" sz="1800" dirty="0">
                  <a:solidFill>
                    <a:srgbClr val="000000"/>
                  </a:solidFill>
                </a:rPr>
                <a:t>Branch &amp;</a:t>
              </a:r>
            </a:p>
            <a:p>
              <a:pPr algn="ctr">
                <a:spcBef>
                  <a:spcPct val="0"/>
                </a:spcBef>
              </a:pPr>
              <a:r>
                <a:rPr lang="en-US" sz="1800" dirty="0">
                  <a:solidFill>
                    <a:srgbClr val="000000"/>
                  </a:solidFill>
                </a:rPr>
                <a:t>Other Offices</a:t>
              </a:r>
            </a:p>
            <a:p>
              <a:pPr algn="ctr">
                <a:spcBef>
                  <a:spcPct val="0"/>
                </a:spcBef>
              </a:pPr>
              <a:r>
                <a:rPr lang="en-US" sz="1800" dirty="0">
                  <a:solidFill>
                    <a:srgbClr val="000000"/>
                  </a:solidFill>
                </a:rPr>
                <a:t>(117)</a:t>
              </a:r>
            </a:p>
          </p:txBody>
        </p:sp>
        <p:sp>
          <p:nvSpPr>
            <p:cNvPr id="7" name="Oval 6"/>
            <p:cNvSpPr>
              <a:spLocks noChangeArrowheads="1"/>
            </p:cNvSpPr>
            <p:nvPr/>
          </p:nvSpPr>
          <p:spPr bwMode="auto">
            <a:xfrm>
              <a:off x="2448" y="1283"/>
              <a:ext cx="1081" cy="565"/>
            </a:xfrm>
            <a:prstGeom prst="ellipse">
              <a:avLst/>
            </a:prstGeom>
            <a:solidFill>
              <a:srgbClr val="CCFFFF"/>
            </a:solidFill>
            <a:ln w="9525">
              <a:round/>
              <a:headEnd/>
              <a:tailEnd/>
            </a:ln>
            <a:scene3d>
              <a:camera prst="legacyObliqueTopLeft"/>
              <a:lightRig rig="legacyFlat3" dir="t"/>
            </a:scene3d>
            <a:sp3d extrusionH="430200" prstMaterial="legacyMatte">
              <a:bevelT w="13500" h="13500" prst="angle"/>
              <a:bevelB w="13500" h="13500" prst="angle"/>
              <a:extrusionClr>
                <a:srgbClr val="CCFFFF"/>
              </a:extrusionClr>
            </a:sp3d>
          </p:spPr>
          <p:txBody>
            <a:bodyPr wrap="none" anchor="ctr">
              <a:flatTx/>
            </a:bodyPr>
            <a:lstStyle/>
            <a:p>
              <a:pPr algn="ctr"/>
              <a:r>
                <a:rPr lang="en-US" sz="2000">
                  <a:solidFill>
                    <a:srgbClr val="000000"/>
                  </a:solidFill>
                </a:rPr>
                <a:t>Head Office</a:t>
              </a:r>
            </a:p>
          </p:txBody>
        </p:sp>
        <p:sp>
          <p:nvSpPr>
            <p:cNvPr id="8" name="Oval 7"/>
            <p:cNvSpPr>
              <a:spLocks noChangeArrowheads="1"/>
            </p:cNvSpPr>
            <p:nvPr/>
          </p:nvSpPr>
          <p:spPr bwMode="auto">
            <a:xfrm>
              <a:off x="2522" y="2483"/>
              <a:ext cx="1081" cy="565"/>
            </a:xfrm>
            <a:prstGeom prst="ellipse">
              <a:avLst/>
            </a:prstGeom>
            <a:solidFill>
              <a:srgbClr val="CCFFFF"/>
            </a:solidFill>
            <a:ln w="9525">
              <a:round/>
              <a:headEnd/>
              <a:tailEnd/>
            </a:ln>
            <a:scene3d>
              <a:camera prst="legacyObliqueTopLeft"/>
              <a:lightRig rig="legacyFlat3" dir="t"/>
            </a:scene3d>
            <a:sp3d extrusionH="430200" prstMaterial="legacyMatte">
              <a:bevelT w="13500" h="13500" prst="angle"/>
              <a:bevelB w="13500" h="13500" prst="angle"/>
              <a:extrusionClr>
                <a:srgbClr val="CCFFFF"/>
              </a:extrusionClr>
            </a:sp3d>
          </p:spPr>
          <p:txBody>
            <a:bodyPr wrap="none" anchor="ctr">
              <a:flatTx/>
            </a:bodyPr>
            <a:lstStyle/>
            <a:p>
              <a:pPr algn="ctr">
                <a:spcBef>
                  <a:spcPct val="0"/>
                </a:spcBef>
              </a:pPr>
              <a:r>
                <a:rPr lang="en-US" sz="1600" b="1" dirty="0">
                  <a:solidFill>
                    <a:srgbClr val="000000"/>
                  </a:solidFill>
                </a:rPr>
                <a:t>NTSCs/NTSECs</a:t>
              </a:r>
            </a:p>
            <a:p>
              <a:pPr algn="ctr">
                <a:spcBef>
                  <a:spcPct val="0"/>
                </a:spcBef>
              </a:pPr>
              <a:r>
                <a:rPr lang="en-US" sz="1800" dirty="0">
                  <a:solidFill>
                    <a:srgbClr val="000000"/>
                  </a:solidFill>
                </a:rPr>
                <a:t>(8)</a:t>
              </a:r>
            </a:p>
          </p:txBody>
        </p:sp>
        <p:sp>
          <p:nvSpPr>
            <p:cNvPr id="9" name="Oval 8"/>
            <p:cNvSpPr>
              <a:spLocks noChangeArrowheads="1"/>
            </p:cNvSpPr>
            <p:nvPr/>
          </p:nvSpPr>
          <p:spPr bwMode="auto">
            <a:xfrm>
              <a:off x="4464" y="2311"/>
              <a:ext cx="1081" cy="565"/>
            </a:xfrm>
            <a:prstGeom prst="ellipse">
              <a:avLst/>
            </a:prstGeom>
            <a:solidFill>
              <a:srgbClr val="CCFFFF"/>
            </a:solidFill>
            <a:ln w="9525">
              <a:round/>
              <a:headEnd/>
              <a:tailEnd/>
            </a:ln>
            <a:scene3d>
              <a:camera prst="legacyObliqueTopLeft"/>
              <a:lightRig rig="legacyFlat3" dir="t"/>
            </a:scene3d>
            <a:sp3d extrusionH="430200" prstMaterial="legacyMatte">
              <a:bevelT w="13500" h="13500" prst="angle"/>
              <a:bevelB w="13500" h="13500" prst="angle"/>
              <a:extrusionClr>
                <a:srgbClr val="CCFFFF"/>
              </a:extrusionClr>
            </a:sp3d>
          </p:spPr>
          <p:txBody>
            <a:bodyPr wrap="none" anchor="ctr">
              <a:flatTx/>
            </a:bodyPr>
            <a:lstStyle/>
            <a:p>
              <a:pPr algn="ctr">
                <a:spcBef>
                  <a:spcPct val="0"/>
                </a:spcBef>
              </a:pPr>
              <a:r>
                <a:rPr lang="en-US" sz="1800">
                  <a:solidFill>
                    <a:srgbClr val="000000"/>
                  </a:solidFill>
                </a:rPr>
                <a:t>Foreign</a:t>
              </a:r>
              <a:r>
                <a:rPr lang="en-US" sz="1800"/>
                <a:t> </a:t>
              </a:r>
            </a:p>
            <a:p>
              <a:pPr algn="ctr">
                <a:spcBef>
                  <a:spcPct val="0"/>
                </a:spcBef>
              </a:pPr>
              <a:r>
                <a:rPr lang="en-US" sz="1800">
                  <a:solidFill>
                    <a:srgbClr val="000000"/>
                  </a:solidFill>
                </a:rPr>
                <a:t>Office(1)</a:t>
              </a:r>
            </a:p>
          </p:txBody>
        </p:sp>
        <p:sp>
          <p:nvSpPr>
            <p:cNvPr id="10" name="Oval 9"/>
            <p:cNvSpPr>
              <a:spLocks noChangeArrowheads="1"/>
            </p:cNvSpPr>
            <p:nvPr/>
          </p:nvSpPr>
          <p:spPr bwMode="auto">
            <a:xfrm>
              <a:off x="864" y="2311"/>
              <a:ext cx="1081" cy="565"/>
            </a:xfrm>
            <a:prstGeom prst="ellipse">
              <a:avLst/>
            </a:prstGeom>
            <a:solidFill>
              <a:srgbClr val="CCFFFF"/>
            </a:solidFill>
            <a:ln w="9525">
              <a:round/>
              <a:headEnd/>
              <a:tailEnd/>
            </a:ln>
            <a:scene3d>
              <a:camera prst="legacyObliqueTopLeft"/>
              <a:lightRig rig="legacyFlat3" dir="t"/>
            </a:scene3d>
            <a:sp3d extrusionH="430200" prstMaterial="legacyMatte">
              <a:bevelT w="13500" h="13500" prst="angle"/>
              <a:bevelB w="13500" h="13500" prst="angle"/>
              <a:extrusionClr>
                <a:srgbClr val="CCFFFF"/>
              </a:extrusionClr>
            </a:sp3d>
          </p:spPr>
          <p:txBody>
            <a:bodyPr wrap="none" anchor="ctr">
              <a:flatTx/>
            </a:bodyPr>
            <a:lstStyle/>
            <a:p>
              <a:pPr algn="ctr">
                <a:spcBef>
                  <a:spcPct val="0"/>
                </a:spcBef>
              </a:pPr>
              <a:r>
                <a:rPr lang="en-US" sz="1800" dirty="0">
                  <a:solidFill>
                    <a:srgbClr val="000000"/>
                  </a:solidFill>
                </a:rPr>
                <a:t>Zonal</a:t>
              </a:r>
            </a:p>
            <a:p>
              <a:pPr algn="ctr">
                <a:spcBef>
                  <a:spcPct val="0"/>
                </a:spcBef>
              </a:pPr>
              <a:r>
                <a:rPr lang="en-US" sz="1800" dirty="0">
                  <a:solidFill>
                    <a:srgbClr val="000000"/>
                  </a:solidFill>
                </a:rPr>
                <a:t>Offices</a:t>
              </a:r>
            </a:p>
            <a:p>
              <a:pPr algn="ctr">
                <a:spcBef>
                  <a:spcPct val="0"/>
                </a:spcBef>
              </a:pPr>
              <a:r>
                <a:rPr lang="en-US" sz="1800" dirty="0">
                  <a:solidFill>
                    <a:srgbClr val="000000"/>
                  </a:solidFill>
                </a:rPr>
                <a:t>(9)</a:t>
              </a:r>
            </a:p>
          </p:txBody>
        </p:sp>
        <p:sp>
          <p:nvSpPr>
            <p:cNvPr id="14" name="Oval 15"/>
            <p:cNvSpPr>
              <a:spLocks noChangeArrowheads="1"/>
            </p:cNvSpPr>
            <p:nvPr/>
          </p:nvSpPr>
          <p:spPr bwMode="auto">
            <a:xfrm>
              <a:off x="3895" y="3251"/>
              <a:ext cx="1152" cy="641"/>
            </a:xfrm>
            <a:prstGeom prst="ellipse">
              <a:avLst/>
            </a:prstGeom>
            <a:solidFill>
              <a:srgbClr val="CCFFFF"/>
            </a:solidFill>
            <a:ln w="9525">
              <a:round/>
              <a:headEnd/>
              <a:tailEnd/>
            </a:ln>
            <a:scene3d>
              <a:camera prst="legacyObliqueTopLeft"/>
              <a:lightRig rig="legacyFlat3" dir="t"/>
            </a:scene3d>
            <a:sp3d extrusionH="430200" prstMaterial="legacyMatte">
              <a:bevelT w="13500" h="13500" prst="angle"/>
              <a:bevelB w="13500" h="13500" prst="angle"/>
              <a:extrusionClr>
                <a:srgbClr val="CCFFFF"/>
              </a:extrusionClr>
            </a:sp3d>
          </p:spPr>
          <p:txBody>
            <a:bodyPr wrap="none" anchor="ctr">
              <a:flatTx/>
            </a:bodyPr>
            <a:lstStyle/>
            <a:p>
              <a:pPr algn="ctr">
                <a:spcBef>
                  <a:spcPct val="0"/>
                </a:spcBef>
              </a:pPr>
              <a:r>
                <a:rPr lang="en-US" sz="1800" dirty="0">
                  <a:solidFill>
                    <a:srgbClr val="000000"/>
                  </a:solidFill>
                </a:rPr>
                <a:t>Software </a:t>
              </a:r>
            </a:p>
            <a:p>
              <a:pPr algn="ctr">
                <a:spcBef>
                  <a:spcPct val="0"/>
                </a:spcBef>
              </a:pPr>
              <a:r>
                <a:rPr lang="en-US" sz="1800" dirty="0">
                  <a:solidFill>
                    <a:srgbClr val="000000"/>
                  </a:solidFill>
                </a:rPr>
                <a:t>Technology </a:t>
              </a:r>
            </a:p>
            <a:p>
              <a:pPr algn="ctr">
                <a:spcBef>
                  <a:spcPct val="0"/>
                </a:spcBef>
              </a:pPr>
              <a:r>
                <a:rPr lang="en-US" sz="1800" dirty="0">
                  <a:solidFill>
                    <a:srgbClr val="000000"/>
                  </a:solidFill>
                </a:rPr>
                <a:t>Parks(2)</a:t>
              </a:r>
            </a:p>
          </p:txBody>
        </p:sp>
      </p:grpSp>
      <p:sp>
        <p:nvSpPr>
          <p:cNvPr id="16" name="Down Arrow 15"/>
          <p:cNvSpPr/>
          <p:nvPr/>
        </p:nvSpPr>
        <p:spPr>
          <a:xfrm rot="2811597">
            <a:off x="2894317" y="2120764"/>
            <a:ext cx="616596" cy="1403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flipH="1">
            <a:off x="4571212" y="25908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7967189">
            <a:off x="6275488" y="1938465"/>
            <a:ext cx="616596" cy="18241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2316515">
            <a:off x="3181304" y="2282240"/>
            <a:ext cx="428807" cy="30008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9595941">
            <a:off x="5859714" y="2265916"/>
            <a:ext cx="428807" cy="2595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NSIC logo without GOI.jpg"/>
          <p:cNvPicPr>
            <a:picLocks noChangeAspect="1"/>
          </p:cNvPicPr>
          <p:nvPr/>
        </p:nvPicPr>
        <p:blipFill>
          <a:blip r:embed="rId2" cstate="print"/>
          <a:stretch>
            <a:fillRect/>
          </a:stretch>
        </p:blipFill>
        <p:spPr>
          <a:xfrm>
            <a:off x="8110593" y="0"/>
            <a:ext cx="1033407" cy="7572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8534400" cy="1143000"/>
          </a:xfrm>
        </p:spPr>
        <p:txBody>
          <a:bodyPr>
            <a:noAutofit/>
          </a:bodyPr>
          <a:lstStyle/>
          <a:p>
            <a:r>
              <a:rPr lang="en-US" sz="3600" dirty="0" smtClean="0">
                <a:solidFill>
                  <a:srgbClr val="FF0000"/>
                </a:solidFill>
              </a:rPr>
              <a:t>NSIC’s schemes are classified as under:</a:t>
            </a:r>
            <a:r>
              <a:rPr lang="en-US" sz="3600" dirty="0" smtClean="0">
                <a:solidFill>
                  <a:srgbClr val="FFFF00"/>
                </a:solidFill>
              </a:rPr>
              <a:t/>
            </a:r>
            <a:br>
              <a:rPr lang="en-US" sz="3600" dirty="0" smtClean="0">
                <a:solidFill>
                  <a:srgbClr val="FFFF00"/>
                </a:solidFill>
              </a:rPr>
            </a:br>
            <a:endParaRPr lang="en-US" sz="3600" dirty="0"/>
          </a:p>
        </p:txBody>
      </p:sp>
      <p:grpSp>
        <p:nvGrpSpPr>
          <p:cNvPr id="4" name="Group 4"/>
          <p:cNvGrpSpPr>
            <a:grpSpLocks/>
          </p:cNvGrpSpPr>
          <p:nvPr/>
        </p:nvGrpSpPr>
        <p:grpSpPr bwMode="auto">
          <a:xfrm>
            <a:off x="1600200" y="1371600"/>
            <a:ext cx="6973888" cy="4636674"/>
            <a:chOff x="864" y="1346"/>
            <a:chExt cx="4054" cy="2816"/>
          </a:xfrm>
        </p:grpSpPr>
        <p:sp>
          <p:nvSpPr>
            <p:cNvPr id="5" name="AutoShape 5"/>
            <p:cNvSpPr>
              <a:spLocks noChangeArrowheads="1"/>
            </p:cNvSpPr>
            <p:nvPr/>
          </p:nvSpPr>
          <p:spPr bwMode="auto">
            <a:xfrm>
              <a:off x="1944" y="2064"/>
              <a:ext cx="1887"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5898240 60000 65536"/>
                <a:gd name="T10" fmla="*/ 11796480 60000 65536"/>
                <a:gd name="T11" fmla="*/ 17694720 60000 65536"/>
                <a:gd name="T12" fmla="*/ 2163 w 21600"/>
                <a:gd name="T13" fmla="*/ 8643 h 21600"/>
                <a:gd name="T14" fmla="*/ 19437 w 21600"/>
                <a:gd name="T15" fmla="*/ 12957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6" name="_s501782"/>
            <p:cNvSpPr>
              <a:spLocks noChangeArrowheads="1"/>
            </p:cNvSpPr>
            <p:nvPr/>
          </p:nvSpPr>
          <p:spPr bwMode="auto">
            <a:xfrm>
              <a:off x="864" y="2435"/>
              <a:ext cx="1078" cy="706"/>
            </a:xfrm>
            <a:prstGeom prst="ellipse">
              <a:avLst/>
            </a:prstGeom>
            <a:solidFill>
              <a:srgbClr val="FF00FF"/>
            </a:solidFill>
            <a:ln w="28575">
              <a:solidFill>
                <a:schemeClr val="bg1"/>
              </a:solidFill>
              <a:round/>
              <a:headEnd/>
              <a:tailEnd/>
            </a:ln>
          </p:spPr>
          <p:txBody>
            <a:bodyPr wrap="none" anchor="ctr"/>
            <a:lstStyle/>
            <a:p>
              <a:pPr algn="ctr"/>
              <a:r>
                <a:rPr lang="en-US" sz="2400" dirty="0"/>
                <a:t>Technology</a:t>
              </a:r>
            </a:p>
          </p:txBody>
        </p:sp>
        <p:sp>
          <p:nvSpPr>
            <p:cNvPr id="7" name="_s501790"/>
            <p:cNvSpPr>
              <a:spLocks noChangeArrowheads="1"/>
            </p:cNvSpPr>
            <p:nvPr/>
          </p:nvSpPr>
          <p:spPr bwMode="auto">
            <a:xfrm>
              <a:off x="3840" y="2395"/>
              <a:ext cx="1078" cy="705"/>
            </a:xfrm>
            <a:prstGeom prst="ellipse">
              <a:avLst/>
            </a:prstGeom>
            <a:solidFill>
              <a:srgbClr val="0399FF"/>
            </a:solidFill>
            <a:ln w="28575">
              <a:solidFill>
                <a:schemeClr val="bg1"/>
              </a:solidFill>
              <a:round/>
              <a:headEnd/>
              <a:tailEnd/>
            </a:ln>
          </p:spPr>
          <p:txBody>
            <a:bodyPr wrap="none" anchor="ctr"/>
            <a:lstStyle/>
            <a:p>
              <a:pPr algn="ctr"/>
              <a:endParaRPr lang="en-IN" sz="2000">
                <a:solidFill>
                  <a:schemeClr val="bg1"/>
                </a:solidFill>
              </a:endParaRPr>
            </a:p>
          </p:txBody>
        </p:sp>
        <p:sp>
          <p:nvSpPr>
            <p:cNvPr id="8" name="_s501792"/>
            <p:cNvSpPr>
              <a:spLocks noChangeArrowheads="1"/>
            </p:cNvSpPr>
            <p:nvPr/>
          </p:nvSpPr>
          <p:spPr bwMode="auto">
            <a:xfrm>
              <a:off x="2344" y="1346"/>
              <a:ext cx="1078" cy="705"/>
            </a:xfrm>
            <a:prstGeom prst="ellipse">
              <a:avLst/>
            </a:prstGeom>
            <a:solidFill>
              <a:srgbClr val="FF8C01"/>
            </a:solidFill>
            <a:ln w="28575">
              <a:solidFill>
                <a:schemeClr val="bg1"/>
              </a:solidFill>
              <a:round/>
              <a:headEnd/>
              <a:tailEnd/>
            </a:ln>
          </p:spPr>
          <p:txBody>
            <a:bodyPr wrap="none" anchor="ctr"/>
            <a:lstStyle/>
            <a:p>
              <a:pPr algn="ctr"/>
              <a:endParaRPr lang="en-IN" sz="2000">
                <a:solidFill>
                  <a:schemeClr val="bg1"/>
                </a:solidFill>
              </a:endParaRPr>
            </a:p>
          </p:txBody>
        </p:sp>
        <p:sp>
          <p:nvSpPr>
            <p:cNvPr id="9" name="_s501793"/>
            <p:cNvSpPr>
              <a:spLocks noChangeArrowheads="1"/>
            </p:cNvSpPr>
            <p:nvPr/>
          </p:nvSpPr>
          <p:spPr bwMode="auto">
            <a:xfrm>
              <a:off x="2344" y="2405"/>
              <a:ext cx="1078" cy="705"/>
            </a:xfrm>
            <a:prstGeom prst="ellipse">
              <a:avLst/>
            </a:prstGeom>
            <a:solidFill>
              <a:srgbClr val="F1FD09"/>
            </a:solidFill>
            <a:ln w="28575">
              <a:solidFill>
                <a:schemeClr val="bg1"/>
              </a:solidFill>
              <a:round/>
              <a:headEnd/>
              <a:tailEnd/>
            </a:ln>
          </p:spPr>
          <p:txBody>
            <a:bodyPr wrap="none" anchor="ctr"/>
            <a:lstStyle/>
            <a:p>
              <a:pPr algn="ctr"/>
              <a:endParaRPr lang="en-IN" sz="2000">
                <a:solidFill>
                  <a:schemeClr val="bg1"/>
                </a:solidFill>
              </a:endParaRPr>
            </a:p>
          </p:txBody>
        </p:sp>
        <p:pic>
          <p:nvPicPr>
            <p:cNvPr id="10" name="Picture 11" descr="logo-nsic-new"/>
            <p:cNvPicPr>
              <a:picLocks noChangeAspect="1" noChangeArrowheads="1"/>
            </p:cNvPicPr>
            <p:nvPr/>
          </p:nvPicPr>
          <p:blipFill>
            <a:blip r:embed="rId2" cstate="print"/>
            <a:srcRect/>
            <a:stretch>
              <a:fillRect/>
            </a:stretch>
          </p:blipFill>
          <p:spPr bwMode="auto">
            <a:xfrm>
              <a:off x="2496" y="2637"/>
              <a:ext cx="816" cy="273"/>
            </a:xfrm>
            <a:prstGeom prst="rect">
              <a:avLst/>
            </a:prstGeom>
            <a:noFill/>
            <a:ln w="9525">
              <a:noFill/>
              <a:miter lim="800000"/>
              <a:headEnd/>
              <a:tailEnd/>
            </a:ln>
          </p:spPr>
        </p:pic>
        <p:sp>
          <p:nvSpPr>
            <p:cNvPr id="11" name="Rectangle 12"/>
            <p:cNvSpPr>
              <a:spLocks noChangeArrowheads="1"/>
            </p:cNvSpPr>
            <p:nvPr/>
          </p:nvSpPr>
          <p:spPr bwMode="auto">
            <a:xfrm>
              <a:off x="2444" y="1558"/>
              <a:ext cx="1022" cy="278"/>
            </a:xfrm>
            <a:prstGeom prst="rect">
              <a:avLst/>
            </a:prstGeom>
            <a:noFill/>
            <a:ln w="9525">
              <a:noFill/>
              <a:miter lim="800000"/>
              <a:headEnd/>
              <a:tailEnd/>
            </a:ln>
          </p:spPr>
          <p:txBody>
            <a:bodyPr>
              <a:spAutoFit/>
            </a:bodyPr>
            <a:lstStyle/>
            <a:p>
              <a:r>
                <a:rPr lang="en-US" sz="2400"/>
                <a:t>Marketing</a:t>
              </a:r>
            </a:p>
          </p:txBody>
        </p:sp>
        <p:sp>
          <p:nvSpPr>
            <p:cNvPr id="12" name="Rectangle 13"/>
            <p:cNvSpPr>
              <a:spLocks noChangeArrowheads="1"/>
            </p:cNvSpPr>
            <p:nvPr/>
          </p:nvSpPr>
          <p:spPr bwMode="auto">
            <a:xfrm>
              <a:off x="4128" y="2610"/>
              <a:ext cx="610" cy="278"/>
            </a:xfrm>
            <a:prstGeom prst="rect">
              <a:avLst/>
            </a:prstGeom>
            <a:noFill/>
            <a:ln w="9525">
              <a:noFill/>
              <a:miter lim="800000"/>
              <a:headEnd/>
              <a:tailEnd/>
            </a:ln>
          </p:spPr>
          <p:txBody>
            <a:bodyPr wrap="none">
              <a:spAutoFit/>
            </a:bodyPr>
            <a:lstStyle/>
            <a:p>
              <a:r>
                <a:rPr lang="en-US" sz="2400" dirty="0"/>
                <a:t>Credit</a:t>
              </a:r>
            </a:p>
          </p:txBody>
        </p:sp>
        <p:sp>
          <p:nvSpPr>
            <p:cNvPr id="13" name="Text Box 14"/>
            <p:cNvSpPr txBox="1">
              <a:spLocks noChangeArrowheads="1"/>
            </p:cNvSpPr>
            <p:nvPr/>
          </p:nvSpPr>
          <p:spPr bwMode="auto">
            <a:xfrm>
              <a:off x="2372" y="3663"/>
              <a:ext cx="153" cy="499"/>
            </a:xfrm>
            <a:prstGeom prst="rect">
              <a:avLst/>
            </a:prstGeom>
            <a:noFill/>
            <a:ln w="9525">
              <a:noFill/>
              <a:miter lim="800000"/>
              <a:headEnd/>
              <a:tailEnd/>
            </a:ln>
          </p:spPr>
          <p:txBody>
            <a:bodyPr wrap="none">
              <a:spAutoFit/>
            </a:bodyPr>
            <a:lstStyle/>
            <a:p>
              <a:r>
                <a:rPr lang="en-US" sz="2400"/>
                <a:t> </a:t>
              </a:r>
            </a:p>
            <a:p>
              <a:endParaRPr lang="en-US" sz="2400"/>
            </a:p>
          </p:txBody>
        </p:sp>
      </p:grpSp>
      <p:sp>
        <p:nvSpPr>
          <p:cNvPr id="14" name="_s501782"/>
          <p:cNvSpPr>
            <a:spLocks noChangeArrowheads="1"/>
          </p:cNvSpPr>
          <p:nvPr/>
        </p:nvSpPr>
        <p:spPr bwMode="auto">
          <a:xfrm>
            <a:off x="4153909" y="4863559"/>
            <a:ext cx="1854428" cy="1162462"/>
          </a:xfrm>
          <a:prstGeom prst="ellipse">
            <a:avLst/>
          </a:prstGeom>
          <a:solidFill>
            <a:srgbClr val="FF00FF"/>
          </a:solidFill>
          <a:ln w="28575">
            <a:solidFill>
              <a:schemeClr val="bg1"/>
            </a:solidFill>
            <a:round/>
            <a:headEnd/>
            <a:tailEnd/>
          </a:ln>
        </p:spPr>
        <p:txBody>
          <a:bodyPr wrap="none" anchor="ctr"/>
          <a:lstStyle/>
          <a:p>
            <a:pPr algn="ctr"/>
            <a:r>
              <a:rPr lang="en-US" sz="2400" dirty="0"/>
              <a:t>Support </a:t>
            </a:r>
          </a:p>
          <a:p>
            <a:pPr algn="ctr"/>
            <a:r>
              <a:rPr lang="en-US" sz="2400" dirty="0"/>
              <a:t>Services</a:t>
            </a:r>
          </a:p>
        </p:txBody>
      </p:sp>
      <p:pic>
        <p:nvPicPr>
          <p:cNvPr id="15" name="Picture 14" descr="NSIC logo without GOI.jpg"/>
          <p:cNvPicPr>
            <a:picLocks noChangeAspect="1"/>
          </p:cNvPicPr>
          <p:nvPr/>
        </p:nvPicPr>
        <p:blipFill>
          <a:blip r:embed="rId3" cstate="print"/>
          <a:stretch>
            <a:fillRect/>
          </a:stretch>
        </p:blipFill>
        <p:spPr>
          <a:xfrm>
            <a:off x="8110593" y="0"/>
            <a:ext cx="1033407" cy="75723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4748226"/>
          </a:xfrm>
        </p:spPr>
        <p:txBody>
          <a:bodyPr/>
          <a:lstStyle/>
          <a:p>
            <a:pPr algn="ctr"/>
            <a:r>
              <a:rPr lang="en-US" dirty="0" smtClean="0"/>
              <a:t/>
            </a:r>
            <a:br>
              <a:rPr lang="en-US" dirty="0" smtClean="0"/>
            </a:br>
            <a:r>
              <a:rPr lang="en-US" dirty="0" smtClean="0">
                <a:solidFill>
                  <a:srgbClr val="FF0000"/>
                </a:solidFill>
              </a:rPr>
              <a:t>WHAT is MSME ?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rgbClr val="00B0F0"/>
                </a:solidFill>
              </a:rPr>
              <a:t>How is MSME Defined ?</a:t>
            </a:r>
            <a:endParaRPr lang="en-US" dirty="0">
              <a:solidFill>
                <a:srgbClr val="00B0F0"/>
              </a:solidFill>
            </a:endParaRPr>
          </a:p>
        </p:txBody>
      </p:sp>
      <p:pic>
        <p:nvPicPr>
          <p:cNvPr id="6" name="Picture 5" descr="NSIC logo without GOI.jpg"/>
          <p:cNvPicPr>
            <a:picLocks noChangeAspect="1"/>
          </p:cNvPicPr>
          <p:nvPr/>
        </p:nvPicPr>
        <p:blipFill>
          <a:blip r:embed="rId3" cstate="print"/>
          <a:stretch>
            <a:fillRect/>
          </a:stretch>
        </p:blipFill>
        <p:spPr>
          <a:xfrm>
            <a:off x="8110593" y="0"/>
            <a:ext cx="1033407" cy="757238"/>
          </a:xfrm>
          <a:prstGeom prst="rect">
            <a:avLst/>
          </a:prstGeom>
        </p:spPr>
      </p:pic>
    </p:spTree>
  </p:cSld>
  <p:clrMapOvr>
    <a:masterClrMapping/>
  </p:clrMapOvr>
  <p:transition>
    <p:wedg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MSME</a:t>
            </a:r>
            <a:endParaRPr lang="en-US" dirty="0"/>
          </a:p>
        </p:txBody>
      </p:sp>
      <p:graphicFrame>
        <p:nvGraphicFramePr>
          <p:cNvPr id="5" name="Table 4"/>
          <p:cNvGraphicFramePr>
            <a:graphicFrameLocks noGrp="1"/>
          </p:cNvGraphicFramePr>
          <p:nvPr/>
        </p:nvGraphicFramePr>
        <p:xfrm>
          <a:off x="1371600" y="1371600"/>
          <a:ext cx="7086600" cy="5029203"/>
        </p:xfrm>
        <a:graphic>
          <a:graphicData uri="http://schemas.openxmlformats.org/drawingml/2006/table">
            <a:tbl>
              <a:tblPr/>
              <a:tblGrid>
                <a:gridCol w="3543300"/>
                <a:gridCol w="3543300"/>
              </a:tblGrid>
              <a:tr h="282178">
                <a:tc gridSpan="2">
                  <a:txBody>
                    <a:bodyPr/>
                    <a:lstStyle/>
                    <a:p>
                      <a:pPr algn="ctr" fontAlgn="t"/>
                      <a:r>
                        <a:rPr lang="en-US" sz="1600" b="1" i="0" u="none" strike="noStrike" dirty="0" smtClean="0">
                          <a:solidFill>
                            <a:srgbClr val="FF0000"/>
                          </a:solidFill>
                          <a:latin typeface="Verdana"/>
                        </a:rPr>
                        <a:t>MANUFACTURING SECTOR</a:t>
                      </a:r>
                      <a:endParaRPr lang="en-US" sz="1600" b="1" i="0" u="none" strike="noStrike" dirty="0">
                        <a:solidFill>
                          <a:srgbClr val="FF0000"/>
                        </a:solidFill>
                        <a:latin typeface="Verdana"/>
                      </a:endParaRPr>
                    </a:p>
                  </a:txBody>
                  <a:tcPr marL="8414" marR="8414" marT="8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68799">
                <a:tc>
                  <a:txBody>
                    <a:bodyPr/>
                    <a:lstStyle/>
                    <a:p>
                      <a:pPr marL="0" algn="l" rtl="0" eaLnBrk="1" fontAlgn="t" latinLnBrk="0" hangingPunct="1"/>
                      <a:r>
                        <a:rPr kumimoji="0" lang="en-US" sz="1400" b="1" i="0" u="none" strike="noStrike" kern="1200" dirty="0" smtClean="0">
                          <a:solidFill>
                            <a:srgbClr val="00B050"/>
                          </a:solidFill>
                          <a:latin typeface="Arial"/>
                          <a:ea typeface="+mn-ea"/>
                          <a:cs typeface="+mn-cs"/>
                        </a:rPr>
                        <a:t>    ENTERPRISES</a:t>
                      </a:r>
                    </a:p>
                  </a:txBody>
                  <a:tcPr marL="8414" marR="8414" marT="8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fontAlgn="t" latinLnBrk="0" hangingPunct="1"/>
                      <a:r>
                        <a:rPr kumimoji="0" lang="en-US" sz="1400" b="1" i="0" u="none" strike="noStrike" kern="1200" dirty="0" smtClean="0">
                          <a:solidFill>
                            <a:srgbClr val="00B050"/>
                          </a:solidFill>
                          <a:latin typeface="Arial"/>
                          <a:ea typeface="+mn-ea"/>
                          <a:cs typeface="+mn-cs"/>
                        </a:rPr>
                        <a:t> INVESTMENT IN PLANT &amp; MACHINERY</a:t>
                      </a:r>
                    </a:p>
                  </a:txBody>
                  <a:tcPr marL="8414" marR="8414" marT="8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799">
                <a:tc>
                  <a:txBody>
                    <a:bodyPr/>
                    <a:lstStyle/>
                    <a:p>
                      <a:pPr algn="l" fontAlgn="t"/>
                      <a:r>
                        <a:rPr lang="en-US" sz="1200" b="1" i="0" u="none" strike="noStrike" dirty="0" smtClean="0">
                          <a:solidFill>
                            <a:srgbClr val="000000"/>
                          </a:solidFill>
                          <a:latin typeface="Times New Roman"/>
                        </a:rPr>
                        <a:t>    MICRO ENTERPRISES</a:t>
                      </a:r>
                      <a:endParaRPr lang="en-US" sz="1200" b="1" i="0" u="none" strike="noStrike" dirty="0">
                        <a:solidFill>
                          <a:srgbClr val="000000"/>
                        </a:solidFill>
                        <a:latin typeface="Times New Roman"/>
                      </a:endParaRPr>
                    </a:p>
                  </a:txBody>
                  <a:tcPr marL="8414" marR="8414" marT="8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smtClean="0">
                          <a:solidFill>
                            <a:srgbClr val="000000"/>
                          </a:solidFill>
                          <a:latin typeface="Arial"/>
                        </a:rPr>
                        <a:t> DOES NOT EXCEED TWENTY FIVE LAKH RUPEES</a:t>
                      </a:r>
                      <a:endParaRPr lang="en-US" sz="1200" b="1" i="0" u="none" strike="noStrike" dirty="0">
                        <a:solidFill>
                          <a:srgbClr val="000000"/>
                        </a:solidFill>
                        <a:latin typeface="Arial"/>
                      </a:endParaRPr>
                    </a:p>
                  </a:txBody>
                  <a:tcPr marL="8414" marR="8414" marT="8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8080">
                <a:tc>
                  <a:txBody>
                    <a:bodyPr/>
                    <a:lstStyle/>
                    <a:p>
                      <a:pPr algn="l" fontAlgn="t"/>
                      <a:r>
                        <a:rPr lang="en-US" sz="1200" b="1" i="0" u="none" strike="noStrike" dirty="0" smtClean="0">
                          <a:solidFill>
                            <a:srgbClr val="000000"/>
                          </a:solidFill>
                          <a:latin typeface="Times New Roman"/>
                        </a:rPr>
                        <a:t>    SMALL ENTERPRISES</a:t>
                      </a:r>
                      <a:endParaRPr lang="en-US" sz="1200" b="1" i="0" u="none" strike="noStrike" dirty="0">
                        <a:solidFill>
                          <a:srgbClr val="000000"/>
                        </a:solidFill>
                        <a:latin typeface="Times New Roman"/>
                      </a:endParaRPr>
                    </a:p>
                  </a:txBody>
                  <a:tcPr marL="8414" marR="8414" marT="8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smtClean="0">
                          <a:solidFill>
                            <a:srgbClr val="000000"/>
                          </a:solidFill>
                          <a:latin typeface="Arial"/>
                        </a:rPr>
                        <a:t> MORE THAN TWENTY FIVE LAKH RUPEES BUT DOES NOT EXCEED FIVE CRORE RUPEES</a:t>
                      </a:r>
                      <a:endParaRPr lang="en-US" sz="1200" b="1" i="0" u="none" strike="noStrike" dirty="0">
                        <a:solidFill>
                          <a:srgbClr val="000000"/>
                        </a:solidFill>
                        <a:latin typeface="Arial"/>
                      </a:endParaRPr>
                    </a:p>
                  </a:txBody>
                  <a:tcPr marL="8414" marR="8414" marT="8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8080">
                <a:tc>
                  <a:txBody>
                    <a:bodyPr/>
                    <a:lstStyle/>
                    <a:p>
                      <a:pPr algn="l" fontAlgn="t"/>
                      <a:r>
                        <a:rPr lang="en-US" sz="1200" b="1" i="0" u="none" strike="noStrike" dirty="0" smtClean="0">
                          <a:solidFill>
                            <a:srgbClr val="000000"/>
                          </a:solidFill>
                          <a:latin typeface="Arial"/>
                        </a:rPr>
                        <a:t>    MEDIUM ENTERPRISES</a:t>
                      </a:r>
                      <a:endParaRPr lang="en-US" sz="1200" b="1" i="0" u="none" strike="noStrike" dirty="0">
                        <a:solidFill>
                          <a:srgbClr val="000000"/>
                        </a:solidFill>
                        <a:latin typeface="Arial"/>
                      </a:endParaRPr>
                    </a:p>
                  </a:txBody>
                  <a:tcPr marL="8414" marR="8414" marT="8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smtClean="0">
                          <a:solidFill>
                            <a:srgbClr val="000000"/>
                          </a:solidFill>
                          <a:latin typeface="Arial"/>
                        </a:rPr>
                        <a:t> MORE THAN FIVE CRORE RUPEES BUT DOES NOT EXCEED TEN  CRORE RUPEES</a:t>
                      </a:r>
                      <a:endParaRPr lang="en-US" sz="1200" b="1" i="0" u="none" strike="noStrike" dirty="0">
                        <a:solidFill>
                          <a:srgbClr val="000000"/>
                        </a:solidFill>
                        <a:latin typeface="Arial"/>
                      </a:endParaRPr>
                    </a:p>
                  </a:txBody>
                  <a:tcPr marL="8414" marR="8414" marT="8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178">
                <a:tc gridSpan="2">
                  <a:txBody>
                    <a:bodyPr/>
                    <a:lstStyle/>
                    <a:p>
                      <a:pPr algn="ctr" fontAlgn="t"/>
                      <a:r>
                        <a:rPr lang="en-US" sz="1600" b="1" i="0" u="none" strike="noStrike" dirty="0" smtClean="0">
                          <a:solidFill>
                            <a:srgbClr val="FF0000"/>
                          </a:solidFill>
                          <a:latin typeface="Verdana"/>
                        </a:rPr>
                        <a:t>SERVICE SECTOR</a:t>
                      </a:r>
                      <a:endParaRPr lang="en-US" sz="1600" b="1" i="0" u="none" strike="noStrike" dirty="0">
                        <a:solidFill>
                          <a:srgbClr val="FF0000"/>
                        </a:solidFill>
                        <a:latin typeface="Verdana"/>
                      </a:endParaRPr>
                    </a:p>
                  </a:txBody>
                  <a:tcPr marL="8414" marR="8414" marT="8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66130">
                <a:tc>
                  <a:txBody>
                    <a:bodyPr/>
                    <a:lstStyle/>
                    <a:p>
                      <a:pPr algn="l" fontAlgn="t"/>
                      <a:r>
                        <a:rPr lang="en-US" sz="1400" b="1" i="0" u="none" strike="noStrike" dirty="0" smtClean="0">
                          <a:solidFill>
                            <a:srgbClr val="00B050"/>
                          </a:solidFill>
                          <a:latin typeface="Arial"/>
                        </a:rPr>
                        <a:t>    ENTERPRISES</a:t>
                      </a:r>
                      <a:endParaRPr lang="en-US" sz="1400" b="1" i="0" u="none" strike="noStrike" dirty="0">
                        <a:solidFill>
                          <a:srgbClr val="00B050"/>
                        </a:solidFill>
                        <a:latin typeface="Arial"/>
                      </a:endParaRPr>
                    </a:p>
                  </a:txBody>
                  <a:tcPr marL="8414" marR="8414" marT="8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smtClean="0">
                          <a:solidFill>
                            <a:srgbClr val="00B050"/>
                          </a:solidFill>
                          <a:latin typeface="Arial"/>
                        </a:rPr>
                        <a:t> INVESTMENT IN EQUIPMENTS</a:t>
                      </a:r>
                      <a:endParaRPr lang="en-US" sz="1400" b="1" i="0" u="none" strike="noStrike" dirty="0">
                        <a:solidFill>
                          <a:srgbClr val="00B050"/>
                        </a:solidFill>
                        <a:latin typeface="Arial"/>
                      </a:endParaRPr>
                    </a:p>
                  </a:txBody>
                  <a:tcPr marL="8414" marR="8414" marT="8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799">
                <a:tc>
                  <a:txBody>
                    <a:bodyPr/>
                    <a:lstStyle/>
                    <a:p>
                      <a:pPr algn="l" fontAlgn="t"/>
                      <a:r>
                        <a:rPr lang="en-US" sz="1200" b="1" i="0" u="none" strike="noStrike" dirty="0" smtClean="0">
                          <a:solidFill>
                            <a:srgbClr val="000000"/>
                          </a:solidFill>
                          <a:latin typeface="Times New Roman"/>
                        </a:rPr>
                        <a:t>    MICRO ENTERPRISES</a:t>
                      </a:r>
                      <a:endParaRPr lang="en-US" sz="1200" b="1" i="0" u="none" strike="noStrike" dirty="0">
                        <a:solidFill>
                          <a:srgbClr val="000000"/>
                        </a:solidFill>
                        <a:latin typeface="Times New Roman"/>
                      </a:endParaRPr>
                    </a:p>
                  </a:txBody>
                  <a:tcPr marL="8414" marR="8414" marT="8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smtClean="0">
                          <a:solidFill>
                            <a:srgbClr val="000000"/>
                          </a:solidFill>
                          <a:latin typeface="Arial"/>
                        </a:rPr>
                        <a:t> DOES NOT EXCEED TEN LAKH RUPEES:</a:t>
                      </a:r>
                      <a:endParaRPr lang="en-US" sz="1200" b="1" i="0" u="none" strike="noStrike" dirty="0">
                        <a:solidFill>
                          <a:srgbClr val="000000"/>
                        </a:solidFill>
                        <a:latin typeface="Arial"/>
                      </a:endParaRPr>
                    </a:p>
                  </a:txBody>
                  <a:tcPr marL="8414" marR="8414" marT="8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8080">
                <a:tc>
                  <a:txBody>
                    <a:bodyPr/>
                    <a:lstStyle/>
                    <a:p>
                      <a:pPr algn="l" fontAlgn="t"/>
                      <a:r>
                        <a:rPr lang="en-US" sz="1200" b="1" i="0" u="none" strike="noStrike" dirty="0" smtClean="0">
                          <a:solidFill>
                            <a:srgbClr val="000000"/>
                          </a:solidFill>
                          <a:latin typeface="Arial"/>
                        </a:rPr>
                        <a:t>    SMALL ENTERPRISES</a:t>
                      </a:r>
                      <a:endParaRPr lang="en-US" sz="1200" b="1" i="0" u="none" strike="noStrike" dirty="0">
                        <a:solidFill>
                          <a:srgbClr val="000000"/>
                        </a:solidFill>
                        <a:latin typeface="Arial"/>
                      </a:endParaRPr>
                    </a:p>
                  </a:txBody>
                  <a:tcPr marL="8414" marR="8414" marT="8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smtClean="0">
                          <a:solidFill>
                            <a:srgbClr val="000000"/>
                          </a:solidFill>
                          <a:latin typeface="Arial"/>
                        </a:rPr>
                        <a:t> MORE THAN  TEN LAKH RUPEES BUT DOES NOT EXCEED TWO CRORE RUPEES</a:t>
                      </a:r>
                      <a:endParaRPr lang="en-US" sz="1200" b="1" i="0" u="none" strike="noStrike" dirty="0">
                        <a:solidFill>
                          <a:srgbClr val="000000"/>
                        </a:solidFill>
                        <a:latin typeface="Arial"/>
                      </a:endParaRPr>
                    </a:p>
                  </a:txBody>
                  <a:tcPr marL="8414" marR="8414" marT="8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8080">
                <a:tc>
                  <a:txBody>
                    <a:bodyPr/>
                    <a:lstStyle/>
                    <a:p>
                      <a:pPr algn="l" fontAlgn="t"/>
                      <a:r>
                        <a:rPr lang="en-US" sz="1200" b="1" i="0" u="none" strike="noStrike" dirty="0" smtClean="0">
                          <a:solidFill>
                            <a:srgbClr val="000000"/>
                          </a:solidFill>
                          <a:latin typeface="Arial"/>
                        </a:rPr>
                        <a:t>    MEDIUM ENTERPRISES</a:t>
                      </a:r>
                      <a:endParaRPr lang="en-US" sz="1200" b="1" i="0" u="none" strike="noStrike" dirty="0">
                        <a:solidFill>
                          <a:srgbClr val="000000"/>
                        </a:solidFill>
                        <a:latin typeface="Arial"/>
                      </a:endParaRPr>
                    </a:p>
                  </a:txBody>
                  <a:tcPr marL="8414" marR="8414" marT="8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smtClean="0">
                          <a:solidFill>
                            <a:srgbClr val="000000"/>
                          </a:solidFill>
                          <a:latin typeface="Arial"/>
                        </a:rPr>
                        <a:t> MORE THAN TWO CRORE RUPEES BUT DOES NOT EXCEED FIVE CORE RUPEES</a:t>
                      </a:r>
                      <a:endParaRPr lang="en-US" sz="1200" b="1" i="0" u="none" strike="noStrike" dirty="0">
                        <a:solidFill>
                          <a:srgbClr val="000000"/>
                        </a:solidFill>
                        <a:latin typeface="Arial"/>
                      </a:endParaRPr>
                    </a:p>
                  </a:txBody>
                  <a:tcPr marL="8414" marR="8414" marT="8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descr="NSIC logo without GOI.jpg"/>
          <p:cNvPicPr>
            <a:picLocks noChangeAspect="1"/>
          </p:cNvPicPr>
          <p:nvPr/>
        </p:nvPicPr>
        <p:blipFill>
          <a:blip r:embed="rId2" cstate="print"/>
          <a:stretch>
            <a:fillRect/>
          </a:stretch>
        </p:blipFill>
        <p:spPr>
          <a:xfrm>
            <a:off x="8110593" y="0"/>
            <a:ext cx="1033407" cy="7572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FF0000"/>
                </a:solidFill>
              </a:rPr>
              <a:t>MARKETING SUPPORT</a:t>
            </a:r>
            <a:endParaRPr lang="en-US" dirty="0">
              <a:solidFill>
                <a:srgbClr val="FF0000"/>
              </a:solidFill>
            </a:endParaRPr>
          </a:p>
        </p:txBody>
      </p:sp>
      <p:sp>
        <p:nvSpPr>
          <p:cNvPr id="4" name="Rectangle 3"/>
          <p:cNvSpPr>
            <a:spLocks noGrp="1" noChangeArrowheads="1"/>
          </p:cNvSpPr>
          <p:nvPr>
            <p:ph idx="1"/>
          </p:nvPr>
        </p:nvSpPr>
        <p:spPr>
          <a:xfrm>
            <a:off x="1039812" y="1447800"/>
            <a:ext cx="8104188" cy="4419600"/>
          </a:xfrm>
        </p:spPr>
        <p:txBody>
          <a:bodyPr>
            <a:normAutofit/>
          </a:bodyPr>
          <a:lstStyle/>
          <a:p>
            <a:pPr marL="990600" lvl="1" indent="-533400" eaLnBrk="1" hangingPunct="1">
              <a:spcBef>
                <a:spcPct val="50000"/>
              </a:spcBef>
              <a:buClr>
                <a:schemeClr val="accent2"/>
              </a:buClr>
              <a:buFont typeface="+mj-lt"/>
              <a:buAutoNum type="arabicPeriod"/>
            </a:pPr>
            <a:r>
              <a:rPr lang="en-US" sz="2800" b="1" dirty="0" smtClean="0">
                <a:solidFill>
                  <a:schemeClr val="tx1">
                    <a:lumMod val="95000"/>
                  </a:schemeClr>
                </a:solidFill>
              </a:rPr>
              <a:t>Single Point Registration Scheme under Govt. Stores Purchase Programme</a:t>
            </a:r>
          </a:p>
          <a:p>
            <a:pPr marL="990600" lvl="1" indent="-533400" eaLnBrk="1" hangingPunct="1">
              <a:spcBef>
                <a:spcPct val="50000"/>
              </a:spcBef>
              <a:buClr>
                <a:schemeClr val="accent2"/>
              </a:buClr>
              <a:buFont typeface="+mj-lt"/>
              <a:buAutoNum type="arabicPeriod"/>
            </a:pPr>
            <a:r>
              <a:rPr lang="en-US" sz="2800" b="1" dirty="0" smtClean="0">
                <a:solidFill>
                  <a:schemeClr val="tx1">
                    <a:lumMod val="95000"/>
                  </a:schemeClr>
                </a:solidFill>
              </a:rPr>
              <a:t>Consortia &amp; Tender Marketing </a:t>
            </a:r>
          </a:p>
          <a:p>
            <a:pPr marL="990600" lvl="1" indent="-533400" eaLnBrk="1" hangingPunct="1">
              <a:spcBef>
                <a:spcPct val="50000"/>
              </a:spcBef>
              <a:buClr>
                <a:schemeClr val="accent2"/>
              </a:buClr>
              <a:buFont typeface="+mj-lt"/>
              <a:buAutoNum type="arabicPeriod"/>
            </a:pPr>
            <a:r>
              <a:rPr lang="en-US" sz="2800" b="1" dirty="0" smtClean="0">
                <a:solidFill>
                  <a:schemeClr val="tx1">
                    <a:lumMod val="95000"/>
                  </a:schemeClr>
                </a:solidFill>
              </a:rPr>
              <a:t>Raw material Distribution</a:t>
            </a:r>
          </a:p>
          <a:p>
            <a:pPr marL="990600" lvl="1" indent="-533400" eaLnBrk="1" hangingPunct="1">
              <a:spcBef>
                <a:spcPct val="50000"/>
              </a:spcBef>
              <a:buClr>
                <a:schemeClr val="accent2"/>
              </a:buClr>
              <a:buFont typeface="+mj-lt"/>
              <a:buAutoNum type="arabicPeriod"/>
            </a:pPr>
            <a:r>
              <a:rPr lang="en-US" sz="2800" b="1" dirty="0" smtClean="0">
                <a:solidFill>
                  <a:schemeClr val="tx1">
                    <a:lumMod val="95000"/>
                  </a:schemeClr>
                </a:solidFill>
              </a:rPr>
              <a:t>Exhibitions &amp; Buyer Seller Meets</a:t>
            </a:r>
          </a:p>
          <a:p>
            <a:pPr marL="990600" lvl="1" indent="-533400" eaLnBrk="1" hangingPunct="1">
              <a:spcBef>
                <a:spcPct val="50000"/>
              </a:spcBef>
              <a:buClr>
                <a:schemeClr val="accent2"/>
              </a:buClr>
              <a:buFont typeface="+mj-lt"/>
              <a:buAutoNum type="arabicPeriod"/>
            </a:pPr>
            <a:r>
              <a:rPr lang="en-US" sz="2800" b="1" dirty="0" smtClean="0">
                <a:solidFill>
                  <a:schemeClr val="tx1">
                    <a:lumMod val="95000"/>
                  </a:schemeClr>
                </a:solidFill>
              </a:rPr>
              <a:t>Credit Facilitation</a:t>
            </a:r>
          </a:p>
          <a:p>
            <a:pPr marL="990600" lvl="1" indent="-533400" eaLnBrk="1" hangingPunct="1">
              <a:spcBef>
                <a:spcPct val="50000"/>
              </a:spcBef>
              <a:buClr>
                <a:schemeClr val="accent2"/>
              </a:buClr>
              <a:buFont typeface="+mj-lt"/>
              <a:buAutoNum type="arabicPeriod"/>
            </a:pPr>
            <a:r>
              <a:rPr lang="en-US" sz="2800" b="1" dirty="0" smtClean="0">
                <a:solidFill>
                  <a:schemeClr val="tx1">
                    <a:lumMod val="95000"/>
                  </a:schemeClr>
                </a:solidFill>
              </a:rPr>
              <a:t>Performance &amp; Credit Rating Scheme.</a:t>
            </a:r>
          </a:p>
          <a:p>
            <a:pPr marL="990600" lvl="1" indent="-533400" eaLnBrk="1" hangingPunct="1">
              <a:spcBef>
                <a:spcPct val="50000"/>
              </a:spcBef>
              <a:buClr>
                <a:schemeClr val="accent2"/>
              </a:buClr>
              <a:buNone/>
            </a:pPr>
            <a:endParaRPr lang="en-US" b="1" dirty="0" smtClean="0">
              <a:solidFill>
                <a:schemeClr val="tx1">
                  <a:lumMod val="95000"/>
                </a:schemeClr>
              </a:solidFill>
            </a:endParaRPr>
          </a:p>
          <a:p>
            <a:pPr marL="990600" lvl="1" indent="-533400" eaLnBrk="1" hangingPunct="1">
              <a:spcBef>
                <a:spcPct val="50000"/>
              </a:spcBef>
              <a:buClr>
                <a:schemeClr val="accent2"/>
              </a:buClr>
              <a:buNone/>
            </a:pPr>
            <a:endParaRPr lang="en-US" b="1" dirty="0" smtClean="0">
              <a:solidFill>
                <a:schemeClr val="tx1">
                  <a:lumMod val="95000"/>
                </a:schemeClr>
              </a:solidFill>
            </a:endParaRPr>
          </a:p>
          <a:p>
            <a:pPr marL="990600" lvl="1" indent="-533400" eaLnBrk="1" hangingPunct="1">
              <a:spcBef>
                <a:spcPct val="50000"/>
              </a:spcBef>
              <a:buClr>
                <a:schemeClr val="accent2"/>
              </a:buClr>
              <a:buFont typeface="+mj-lt"/>
              <a:buAutoNum type="arabicPeriod"/>
            </a:pPr>
            <a:endParaRPr lang="en-US" b="1" dirty="0" smtClean="0">
              <a:solidFill>
                <a:schemeClr val="tx1">
                  <a:lumMod val="95000"/>
                </a:schemeClr>
              </a:solidFill>
            </a:endParaRPr>
          </a:p>
        </p:txBody>
      </p:sp>
      <p:pic>
        <p:nvPicPr>
          <p:cNvPr id="5" name="Picture 4" descr="NSIC logo without GOI.jpg"/>
          <p:cNvPicPr>
            <a:picLocks noChangeAspect="1"/>
          </p:cNvPicPr>
          <p:nvPr/>
        </p:nvPicPr>
        <p:blipFill>
          <a:blip r:embed="rId2" cstate="print"/>
          <a:stretch>
            <a:fillRect/>
          </a:stretch>
        </p:blipFill>
        <p:spPr>
          <a:xfrm>
            <a:off x="8110593" y="0"/>
            <a:ext cx="1033407" cy="75723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SIC logo without GOI.jpg"/>
          <p:cNvPicPr>
            <a:picLocks noChangeAspect="1"/>
          </p:cNvPicPr>
          <p:nvPr/>
        </p:nvPicPr>
        <p:blipFill>
          <a:blip r:embed="rId2" cstate="print"/>
          <a:stretch>
            <a:fillRect/>
          </a:stretch>
        </p:blipFill>
        <p:spPr>
          <a:xfrm>
            <a:off x="8110593" y="0"/>
            <a:ext cx="1033407" cy="757238"/>
          </a:xfrm>
          <a:prstGeom prst="rect">
            <a:avLst/>
          </a:prstGeom>
        </p:spPr>
      </p:pic>
      <p:sp>
        <p:nvSpPr>
          <p:cNvPr id="6" name="Rectangle 2"/>
          <p:cNvSpPr>
            <a:spLocks noGrp="1" noChangeArrowheads="1"/>
          </p:cNvSpPr>
          <p:nvPr>
            <p:ph type="title"/>
          </p:nvPr>
        </p:nvSpPr>
        <p:spPr>
          <a:xfrm>
            <a:off x="1066800" y="764549"/>
            <a:ext cx="8480425" cy="838200"/>
          </a:xfrm>
        </p:spPr>
        <p:txBody>
          <a:bodyPr>
            <a:normAutofit/>
          </a:bodyPr>
          <a:lstStyle/>
          <a:p>
            <a:pPr marL="114300" indent="-114300" eaLnBrk="1" hangingPunct="1"/>
            <a:r>
              <a:rPr lang="en-US" sz="2400" b="1" dirty="0" smtClean="0">
                <a:solidFill>
                  <a:srgbClr val="FF0000"/>
                </a:solidFill>
                <a:latin typeface="Arial" pitchFamily="34" charset="0"/>
              </a:rPr>
              <a:t>SINGLE POINT REGISTRATION </a:t>
            </a:r>
            <a:r>
              <a:rPr lang="en-US" sz="2400" b="1" dirty="0" smtClean="0">
                <a:solidFill>
                  <a:srgbClr val="FF0000"/>
                </a:solidFill>
                <a:latin typeface="Arial" pitchFamily="34" charset="0"/>
              </a:rPr>
              <a:t>SCHEME or</a:t>
            </a:r>
            <a:br>
              <a:rPr lang="en-US" sz="2400" b="1" dirty="0" smtClean="0">
                <a:solidFill>
                  <a:srgbClr val="FF0000"/>
                </a:solidFill>
                <a:latin typeface="Arial" pitchFamily="34" charset="0"/>
              </a:rPr>
            </a:br>
            <a:r>
              <a:rPr lang="en-US" sz="2400" b="1" dirty="0" smtClean="0">
                <a:solidFill>
                  <a:srgbClr val="FF0000"/>
                </a:solidFill>
                <a:latin typeface="Arial" pitchFamily="34" charset="0"/>
              </a:rPr>
              <a:t>  </a:t>
            </a:r>
            <a:r>
              <a:rPr lang="en-US" sz="2400" b="1" dirty="0" smtClean="0">
                <a:solidFill>
                  <a:srgbClr val="FF0000"/>
                </a:solidFill>
                <a:latin typeface="Arial" pitchFamily="34" charset="0"/>
              </a:rPr>
              <a:t>GOVERNMENT STORES PURCHASE PROGRAMME</a:t>
            </a:r>
          </a:p>
        </p:txBody>
      </p:sp>
      <p:sp>
        <p:nvSpPr>
          <p:cNvPr id="7" name="Rectangle 2"/>
          <p:cNvSpPr>
            <a:spLocks noGrp="1" noChangeArrowheads="1"/>
          </p:cNvSpPr>
          <p:nvPr>
            <p:ph idx="1"/>
          </p:nvPr>
        </p:nvSpPr>
        <p:spPr>
          <a:xfrm>
            <a:off x="1066800" y="2590800"/>
            <a:ext cx="7620000" cy="2362200"/>
          </a:xfrm>
        </p:spPr>
        <p:txBody>
          <a:bodyPr>
            <a:normAutofit fontScale="62500" lnSpcReduction="20000"/>
          </a:bodyPr>
          <a:lstStyle/>
          <a:p>
            <a:pPr marL="990600" lvl="1" indent="-533400" algn="just" eaLnBrk="1" hangingPunct="1">
              <a:lnSpc>
                <a:spcPct val="80000"/>
              </a:lnSpc>
              <a:buFontTx/>
              <a:buNone/>
            </a:pPr>
            <a:endParaRPr lang="en-US" u="sng" dirty="0" smtClean="0">
              <a:latin typeface="Arial" pitchFamily="34" charset="0"/>
            </a:endParaRPr>
          </a:p>
          <a:p>
            <a:pPr marL="990600" lvl="1" indent="-533400" algn="just" eaLnBrk="1" hangingPunct="1">
              <a:lnSpc>
                <a:spcPct val="120000"/>
              </a:lnSpc>
              <a:buFont typeface="+mj-lt"/>
              <a:buAutoNum type="arabicPeriod"/>
            </a:pPr>
            <a:r>
              <a:rPr lang="en-US" sz="2900" b="1" dirty="0" smtClean="0">
                <a:latin typeface="Arial" pitchFamily="34" charset="0"/>
                <a:cs typeface="Arial" pitchFamily="34" charset="0"/>
              </a:rPr>
              <a:t>Issue of tenders free of cost.</a:t>
            </a:r>
          </a:p>
          <a:p>
            <a:pPr marL="990600" lvl="1" indent="-533400" algn="just" eaLnBrk="1" hangingPunct="1">
              <a:lnSpc>
                <a:spcPct val="120000"/>
              </a:lnSpc>
              <a:buFont typeface="+mj-lt"/>
              <a:buAutoNum type="arabicPeriod"/>
            </a:pPr>
            <a:r>
              <a:rPr lang="en-US" sz="2900" b="1" dirty="0" smtClean="0">
                <a:latin typeface="Arial" pitchFamily="34" charset="0"/>
                <a:cs typeface="Arial" pitchFamily="34" charset="0"/>
              </a:rPr>
              <a:t>Exemption from payment of Earnest Money Deposit.</a:t>
            </a:r>
          </a:p>
          <a:p>
            <a:pPr marL="990600" lvl="1" indent="-533400" algn="just" eaLnBrk="1" hangingPunct="1">
              <a:lnSpc>
                <a:spcPct val="120000"/>
              </a:lnSpc>
              <a:buFont typeface="+mj-lt"/>
              <a:buAutoNum type="arabicPeriod"/>
            </a:pPr>
            <a:r>
              <a:rPr lang="en-US" sz="2900" b="1" dirty="0" smtClean="0">
                <a:latin typeface="Arial" pitchFamily="34" charset="0"/>
                <a:cs typeface="Arial" pitchFamily="34" charset="0"/>
              </a:rPr>
              <a:t>Price preference up to 15% over the quotations of the large scale industries – being modified</a:t>
            </a:r>
            <a:r>
              <a:rPr lang="en-US" sz="2900" dirty="0" smtClean="0">
                <a:latin typeface="Arial" pitchFamily="34" charset="0"/>
                <a:cs typeface="Arial" pitchFamily="34" charset="0"/>
              </a:rPr>
              <a:t>.</a:t>
            </a:r>
          </a:p>
          <a:p>
            <a:pPr marL="990600" lvl="1" indent="-533400" algn="just" eaLnBrk="1" hangingPunct="1">
              <a:lnSpc>
                <a:spcPct val="120000"/>
              </a:lnSpc>
              <a:buFont typeface="+mj-lt"/>
              <a:buAutoNum type="arabicPeriod"/>
            </a:pPr>
            <a:r>
              <a:rPr lang="en-US" sz="2900" b="1" dirty="0" smtClean="0">
                <a:latin typeface="Arial" pitchFamily="34" charset="0"/>
                <a:cs typeface="Arial" pitchFamily="34" charset="0"/>
              </a:rPr>
              <a:t>Registration starts at Rs. 10000.00 (plus service tax) for 2 years certifications only.</a:t>
            </a:r>
          </a:p>
        </p:txBody>
      </p:sp>
      <p:sp>
        <p:nvSpPr>
          <p:cNvPr id="8" name="Rectangle 4"/>
          <p:cNvSpPr>
            <a:spLocks noChangeArrowheads="1"/>
          </p:cNvSpPr>
          <p:nvPr/>
        </p:nvSpPr>
        <p:spPr bwMode="auto">
          <a:xfrm>
            <a:off x="1219199" y="2058987"/>
            <a:ext cx="6308725" cy="387798"/>
          </a:xfrm>
          <a:prstGeom prst="rect">
            <a:avLst/>
          </a:prstGeom>
          <a:noFill/>
          <a:ln w="12700" cap="sq">
            <a:noFill/>
            <a:miter lim="800000"/>
            <a:headEnd type="none" w="sm" len="sm"/>
            <a:tailEnd type="none" w="sm" len="sm"/>
          </a:ln>
          <a:effectLst/>
        </p:spPr>
        <p:txBody>
          <a:bodyPr>
            <a:spAutoFit/>
          </a:bodyPr>
          <a:lstStyle/>
          <a:p>
            <a:pPr lvl="1" algn="ctr">
              <a:lnSpc>
                <a:spcPct val="80000"/>
              </a:lnSpc>
              <a:spcBef>
                <a:spcPct val="20000"/>
              </a:spcBef>
              <a:defRPr/>
            </a:pPr>
            <a:r>
              <a:rPr lang="en-US" sz="2400" dirty="0">
                <a:solidFill>
                  <a:srgbClr val="00B050"/>
                </a:solidFill>
                <a:effectLst>
                  <a:outerShdw blurRad="38100" dist="38100" dir="2700000" algn="tl">
                    <a:srgbClr val="000000"/>
                  </a:outerShdw>
                </a:effectLst>
                <a:latin typeface="Arial" charset="0"/>
              </a:rPr>
              <a:t>Benefits of the Scheme</a:t>
            </a:r>
            <a:r>
              <a:rPr lang="en-US" sz="2400" dirty="0">
                <a:solidFill>
                  <a:srgbClr val="00B050"/>
                </a:solidFill>
                <a:latin typeface="Arial" charset="0"/>
              </a:rPr>
              <a:t> </a:t>
            </a:r>
          </a:p>
        </p:txBody>
      </p:sp>
      <p:pic>
        <p:nvPicPr>
          <p:cNvPr id="9" name="Picture 8" descr="200px-BSF_Emblem.png"/>
          <p:cNvPicPr>
            <a:picLocks noChangeAspect="1"/>
          </p:cNvPicPr>
          <p:nvPr/>
        </p:nvPicPr>
        <p:blipFill>
          <a:blip r:embed="rId3" cstate="print"/>
          <a:stretch>
            <a:fillRect/>
          </a:stretch>
        </p:blipFill>
        <p:spPr>
          <a:xfrm>
            <a:off x="6781800" y="4876800"/>
            <a:ext cx="1181100" cy="1222439"/>
          </a:xfrm>
          <a:prstGeom prst="rect">
            <a:avLst/>
          </a:prstGeom>
        </p:spPr>
      </p:pic>
      <p:pic>
        <p:nvPicPr>
          <p:cNvPr id="10" name="Picture 9" descr="200px-Indian_Railway.svg.png"/>
          <p:cNvPicPr>
            <a:picLocks noChangeAspect="1"/>
          </p:cNvPicPr>
          <p:nvPr/>
        </p:nvPicPr>
        <p:blipFill>
          <a:blip r:embed="rId4" cstate="print"/>
          <a:stretch>
            <a:fillRect/>
          </a:stretch>
        </p:blipFill>
        <p:spPr>
          <a:xfrm>
            <a:off x="5410200" y="5674500"/>
            <a:ext cx="1183500" cy="1183500"/>
          </a:xfrm>
          <a:prstGeom prst="rect">
            <a:avLst/>
          </a:prstGeom>
        </p:spPr>
      </p:pic>
      <p:pic>
        <p:nvPicPr>
          <p:cNvPr id="11" name="Picture 10" descr="BSNL.png"/>
          <p:cNvPicPr>
            <a:picLocks noChangeAspect="1"/>
          </p:cNvPicPr>
          <p:nvPr/>
        </p:nvPicPr>
        <p:blipFill>
          <a:blip r:embed="rId5" cstate="print"/>
          <a:stretch>
            <a:fillRect/>
          </a:stretch>
        </p:blipFill>
        <p:spPr>
          <a:xfrm>
            <a:off x="3962400" y="5429288"/>
            <a:ext cx="1345454" cy="1428712"/>
          </a:xfrm>
          <a:prstGeom prst="rect">
            <a:avLst/>
          </a:prstGeom>
        </p:spPr>
      </p:pic>
      <p:pic>
        <p:nvPicPr>
          <p:cNvPr id="12" name="Picture 11" descr="hal-hindustan-aeronautics-limited.gif"/>
          <p:cNvPicPr>
            <a:picLocks noChangeAspect="1"/>
          </p:cNvPicPr>
          <p:nvPr/>
        </p:nvPicPr>
        <p:blipFill>
          <a:blip r:embed="rId6" cstate="print"/>
          <a:stretch>
            <a:fillRect/>
          </a:stretch>
        </p:blipFill>
        <p:spPr>
          <a:xfrm>
            <a:off x="2590800" y="5684100"/>
            <a:ext cx="1173900" cy="1173900"/>
          </a:xfrm>
          <a:prstGeom prst="rect">
            <a:avLst/>
          </a:prstGeom>
        </p:spPr>
      </p:pic>
      <p:pic>
        <p:nvPicPr>
          <p:cNvPr id="13" name="Picture 12" descr="KV.jpg"/>
          <p:cNvPicPr>
            <a:picLocks noChangeAspect="1"/>
          </p:cNvPicPr>
          <p:nvPr/>
        </p:nvPicPr>
        <p:blipFill>
          <a:blip r:embed="rId7" cstate="print"/>
          <a:stretch>
            <a:fillRect/>
          </a:stretch>
        </p:blipFill>
        <p:spPr>
          <a:xfrm>
            <a:off x="8245982" y="5600775"/>
            <a:ext cx="898018" cy="1257225"/>
          </a:xfrm>
          <a:prstGeom prst="rect">
            <a:avLst/>
          </a:prstGeom>
        </p:spPr>
      </p:pic>
      <p:pic>
        <p:nvPicPr>
          <p:cNvPr id="14" name="Picture 13" descr="sbh.jpg"/>
          <p:cNvPicPr>
            <a:picLocks noChangeAspect="1"/>
          </p:cNvPicPr>
          <p:nvPr/>
        </p:nvPicPr>
        <p:blipFill>
          <a:blip r:embed="rId8" cstate="print"/>
          <a:stretch>
            <a:fillRect/>
          </a:stretch>
        </p:blipFill>
        <p:spPr>
          <a:xfrm>
            <a:off x="1295400" y="4953000"/>
            <a:ext cx="1184413" cy="914400"/>
          </a:xfrm>
          <a:prstGeom prst="rect">
            <a:avLst/>
          </a:prstGeom>
        </p:spPr>
      </p:pic>
      <p:pic>
        <p:nvPicPr>
          <p:cNvPr id="15" name="Picture 14" descr="UBI.jpg"/>
          <p:cNvPicPr>
            <a:picLocks noChangeAspect="1"/>
          </p:cNvPicPr>
          <p:nvPr/>
        </p:nvPicPr>
        <p:blipFill>
          <a:blip r:embed="rId9" cstate="print"/>
          <a:stretch>
            <a:fillRect/>
          </a:stretch>
        </p:blipFill>
        <p:spPr>
          <a:xfrm>
            <a:off x="0" y="5867400"/>
            <a:ext cx="990600" cy="990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SIC logo without GOI.jpg"/>
          <p:cNvPicPr>
            <a:picLocks noChangeAspect="1"/>
          </p:cNvPicPr>
          <p:nvPr/>
        </p:nvPicPr>
        <p:blipFill>
          <a:blip r:embed="rId2" cstate="print"/>
          <a:stretch>
            <a:fillRect/>
          </a:stretch>
        </p:blipFill>
        <p:spPr>
          <a:xfrm>
            <a:off x="8110593" y="0"/>
            <a:ext cx="1033407" cy="757238"/>
          </a:xfrm>
          <a:prstGeom prst="rect">
            <a:avLst/>
          </a:prstGeom>
        </p:spPr>
      </p:pic>
      <p:sp>
        <p:nvSpPr>
          <p:cNvPr id="5" name="Rectangle 2"/>
          <p:cNvSpPr>
            <a:spLocks noGrp="1" noChangeArrowheads="1"/>
          </p:cNvSpPr>
          <p:nvPr>
            <p:ph type="title"/>
          </p:nvPr>
        </p:nvSpPr>
        <p:spPr>
          <a:xfrm>
            <a:off x="1066800" y="764549"/>
            <a:ext cx="8480425" cy="838200"/>
          </a:xfrm>
        </p:spPr>
        <p:txBody>
          <a:bodyPr>
            <a:normAutofit/>
          </a:bodyPr>
          <a:lstStyle/>
          <a:p>
            <a:pPr marL="114300" indent="-114300" algn="ctr" eaLnBrk="1" hangingPunct="1"/>
            <a:r>
              <a:rPr lang="en-US" sz="2400" b="1" dirty="0" smtClean="0">
                <a:solidFill>
                  <a:srgbClr val="FF0000"/>
                </a:solidFill>
                <a:latin typeface="Arial" pitchFamily="34" charset="0"/>
              </a:rPr>
              <a:t>CONSORTIA AND TENDER MARKETING SCHEME</a:t>
            </a:r>
          </a:p>
        </p:txBody>
      </p:sp>
      <p:sp>
        <p:nvSpPr>
          <p:cNvPr id="6" name="Rectangle 2"/>
          <p:cNvSpPr>
            <a:spLocks noGrp="1" noChangeArrowheads="1"/>
          </p:cNvSpPr>
          <p:nvPr>
            <p:ph idx="1"/>
          </p:nvPr>
        </p:nvSpPr>
        <p:spPr>
          <a:xfrm>
            <a:off x="1066800" y="2590800"/>
            <a:ext cx="7620000" cy="3124200"/>
          </a:xfrm>
        </p:spPr>
        <p:txBody>
          <a:bodyPr>
            <a:normAutofit/>
          </a:bodyPr>
          <a:lstStyle/>
          <a:p>
            <a:pPr marL="990600" lvl="1" indent="-533400" algn="just" eaLnBrk="1" hangingPunct="1">
              <a:lnSpc>
                <a:spcPct val="80000"/>
              </a:lnSpc>
              <a:buFontTx/>
              <a:buNone/>
            </a:pPr>
            <a:endParaRPr lang="en-US" u="sng" dirty="0" smtClean="0">
              <a:latin typeface="Arial" pitchFamily="34" charset="0"/>
            </a:endParaRPr>
          </a:p>
          <a:p>
            <a:pPr marL="990600" lvl="1" indent="-533400" algn="just" eaLnBrk="1" hangingPunct="1">
              <a:lnSpc>
                <a:spcPct val="80000"/>
              </a:lnSpc>
              <a:buFont typeface="+mj-lt"/>
              <a:buAutoNum type="arabicPeriod"/>
            </a:pPr>
            <a:r>
              <a:rPr lang="en-US" sz="2400" b="1" dirty="0" smtClean="0">
                <a:latin typeface="Arial" pitchFamily="34" charset="0"/>
              </a:rPr>
              <a:t>NSIC participates in Govt. tenders on behalf of MSMEs and procures the orders, MSMEs in turn execute the same.</a:t>
            </a:r>
          </a:p>
          <a:p>
            <a:pPr marL="990600" lvl="1" indent="-533400" algn="just" eaLnBrk="1" hangingPunct="1">
              <a:lnSpc>
                <a:spcPct val="80000"/>
              </a:lnSpc>
              <a:buFont typeface="+mj-lt"/>
              <a:buAutoNum type="arabicPeriod"/>
            </a:pPr>
            <a:r>
              <a:rPr lang="en-US" sz="2400" b="1" dirty="0" smtClean="0">
                <a:latin typeface="Arial" pitchFamily="34" charset="0"/>
              </a:rPr>
              <a:t>All the benefits under the Single Point Registration Scheme is applicable to all MSME units in this scheme.</a:t>
            </a:r>
          </a:p>
          <a:p>
            <a:pPr marL="990600" lvl="1" indent="-533400" algn="just" eaLnBrk="1" hangingPunct="1">
              <a:lnSpc>
                <a:spcPct val="80000"/>
              </a:lnSpc>
              <a:buFont typeface="+mj-lt"/>
              <a:buAutoNum type="arabicPeriod"/>
            </a:pPr>
            <a:r>
              <a:rPr lang="en-US" sz="2400" b="1" dirty="0" smtClean="0">
                <a:latin typeface="Arial" pitchFamily="34" charset="0"/>
              </a:rPr>
              <a:t>Avail tender leads and Govt. department enquiries through NSIC directly</a:t>
            </a:r>
          </a:p>
        </p:txBody>
      </p:sp>
      <p:sp>
        <p:nvSpPr>
          <p:cNvPr id="7" name="Rectangle 4"/>
          <p:cNvSpPr>
            <a:spLocks noChangeArrowheads="1"/>
          </p:cNvSpPr>
          <p:nvPr/>
        </p:nvSpPr>
        <p:spPr bwMode="auto">
          <a:xfrm>
            <a:off x="2133600" y="2057400"/>
            <a:ext cx="6308725" cy="683264"/>
          </a:xfrm>
          <a:prstGeom prst="rect">
            <a:avLst/>
          </a:prstGeom>
          <a:noFill/>
          <a:ln w="12700" cap="sq">
            <a:noFill/>
            <a:miter lim="800000"/>
            <a:headEnd type="none" w="sm" len="sm"/>
            <a:tailEnd type="none" w="sm" len="sm"/>
          </a:ln>
          <a:effectLst/>
        </p:spPr>
        <p:txBody>
          <a:bodyPr>
            <a:spAutoFit/>
          </a:bodyPr>
          <a:lstStyle/>
          <a:p>
            <a:pPr lvl="1" algn="ctr">
              <a:lnSpc>
                <a:spcPct val="80000"/>
              </a:lnSpc>
              <a:spcBef>
                <a:spcPct val="20000"/>
              </a:spcBef>
              <a:defRPr/>
            </a:pPr>
            <a:r>
              <a:rPr lang="en-US" sz="2400" dirty="0" smtClean="0">
                <a:solidFill>
                  <a:srgbClr val="00B050"/>
                </a:solidFill>
                <a:effectLst>
                  <a:outerShdw blurRad="38100" dist="38100" dir="2700000" algn="tl">
                    <a:srgbClr val="000000"/>
                  </a:outerShdw>
                </a:effectLst>
                <a:latin typeface="Arial" charset="0"/>
              </a:rPr>
              <a:t>Participate in Govt. Tenders through NSIC</a:t>
            </a:r>
            <a:endParaRPr lang="en-US" sz="2400" dirty="0">
              <a:solidFill>
                <a:srgbClr val="00B050"/>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185</TotalTime>
  <Words>968</Words>
  <Application>Microsoft Office PowerPoint</Application>
  <PresentationFormat>On-screen Show (4:3)</PresentationFormat>
  <Paragraphs>186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Facet</vt:lpstr>
      <vt:lpstr>Slide 1</vt:lpstr>
      <vt:lpstr>INTRODUCTION</vt:lpstr>
      <vt:lpstr>ORGANISATION STRUCTURE</vt:lpstr>
      <vt:lpstr>NSIC’s schemes are classified as under: </vt:lpstr>
      <vt:lpstr> WHAT is MSME ?     How is MSME Defined ?</vt:lpstr>
      <vt:lpstr>DEFINITION OF MSME</vt:lpstr>
      <vt:lpstr>MARKETING SUPPORT</vt:lpstr>
      <vt:lpstr>SINGLE POINT REGISTRATION SCHEME or   GOVERNMENT STORES PURCHASE PROGRAMME</vt:lpstr>
      <vt:lpstr>CONSORTIA AND TENDER MARKETING SCHEME</vt:lpstr>
      <vt:lpstr>Slide 10</vt:lpstr>
      <vt:lpstr>RAW MATERIAL ASSISTANCE</vt:lpstr>
      <vt:lpstr>DOMESTIC  EXHIBITIONS </vt:lpstr>
      <vt:lpstr>Slide 13</vt:lpstr>
      <vt:lpstr>Slide 14</vt:lpstr>
      <vt:lpstr>Slide 15</vt:lpstr>
      <vt:lpstr>NSIC’S B2B PORTAL FOR MSMES</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subin</dc:creator>
  <cp:lastModifiedBy>suresh</cp:lastModifiedBy>
  <cp:revision>40</cp:revision>
  <dcterms:created xsi:type="dcterms:W3CDTF">2013-04-19T04:35:02Z</dcterms:created>
  <dcterms:modified xsi:type="dcterms:W3CDTF">2017-01-23T19:26:54Z</dcterms:modified>
</cp:coreProperties>
</file>